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507" r:id="rId3"/>
    <p:sldId id="508" r:id="rId4"/>
    <p:sldId id="509" r:id="rId5"/>
    <p:sldId id="510" r:id="rId6"/>
    <p:sldId id="512" r:id="rId7"/>
    <p:sldId id="513" r:id="rId8"/>
    <p:sldId id="514" r:id="rId9"/>
    <p:sldId id="515" r:id="rId10"/>
    <p:sldId id="517" r:id="rId11"/>
    <p:sldId id="518" r:id="rId12"/>
    <p:sldId id="519" r:id="rId13"/>
    <p:sldId id="520" r:id="rId14"/>
    <p:sldId id="521" r:id="rId15"/>
    <p:sldId id="522" r:id="rId16"/>
    <p:sldId id="523" r:id="rId17"/>
    <p:sldId id="524" r:id="rId18"/>
    <p:sldId id="525" r:id="rId19"/>
    <p:sldId id="526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4EEDE6-0502-431A-BCD7-194540BF6EB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The lecture 5</a:t>
            </a: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EC46A5A-D0F1-4465-8293-7D0E976414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5084" y="4575915"/>
            <a:ext cx="10993546" cy="590321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C000"/>
                </a:solidFill>
              </a:rPr>
              <a:t>Database modifications</a:t>
            </a:r>
            <a:endParaRPr lang="ru-RU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06162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2" name="Rectangle 2">
            <a:extLst>
              <a:ext uri="{FF2B5EF4-FFF2-40B4-BE49-F238E27FC236}">
                <a16:creationId xmlns:a16="http://schemas.microsoft.com/office/drawing/2014/main" id="{33A2F42E-B91E-421C-AB70-2F4C9D7D21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81192" y="702156"/>
            <a:ext cx="11029616" cy="782695"/>
          </a:xfrm>
        </p:spPr>
        <p:txBody>
          <a:bodyPr/>
          <a:lstStyle/>
          <a:p>
            <a:pPr algn="ctr"/>
            <a:r>
              <a:rPr lang="en-US" altLang="ru-RU" dirty="0"/>
              <a:t> </a:t>
            </a:r>
            <a:r>
              <a:rPr lang="en-US" altLang="ru-RU" dirty="0">
                <a:solidFill>
                  <a:srgbClr val="FFC000"/>
                </a:solidFill>
              </a:rPr>
              <a:t>Declaring Keys</a:t>
            </a:r>
          </a:p>
        </p:txBody>
      </p:sp>
      <p:sp>
        <p:nvSpPr>
          <p:cNvPr id="276483" name="Rectangle 3">
            <a:extLst>
              <a:ext uri="{FF2B5EF4-FFF2-40B4-BE49-F238E27FC236}">
                <a16:creationId xmlns:a16="http://schemas.microsoft.com/office/drawing/2014/main" id="{0EF53092-6481-4FB1-AB46-2F5E9E4892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ru-RU" sz="2800"/>
              <a:t>Use </a:t>
            </a:r>
            <a:r>
              <a:rPr lang="en-US" altLang="ru-RU" sz="2800">
                <a:latin typeface="Courier" charset="0"/>
              </a:rPr>
              <a:t>PRIMARY KEY</a:t>
            </a:r>
            <a:r>
              <a:rPr lang="en-US" altLang="ru-RU" sz="2800"/>
              <a:t> or </a:t>
            </a:r>
            <a:r>
              <a:rPr lang="en-US" altLang="ru-RU" sz="2800">
                <a:latin typeface="Courier" charset="0"/>
              </a:rPr>
              <a:t>UNIQUE</a:t>
            </a:r>
            <a:r>
              <a:rPr lang="en-US" altLang="ru-RU" sz="2800"/>
              <a:t>.</a:t>
            </a:r>
          </a:p>
          <a:p>
            <a:pPr>
              <a:lnSpc>
                <a:spcPct val="90000"/>
              </a:lnSpc>
            </a:pPr>
            <a:r>
              <a:rPr lang="en-US" altLang="ru-RU" sz="2800"/>
              <a:t>But only one primary key, many </a:t>
            </a:r>
            <a:r>
              <a:rPr lang="en-US" altLang="ru-RU" sz="2800">
                <a:latin typeface="Courier" charset="0"/>
              </a:rPr>
              <a:t>UNIQUE</a:t>
            </a:r>
            <a:r>
              <a:rPr lang="en-US" altLang="ru-RU" sz="2800"/>
              <a:t>s allowed.</a:t>
            </a:r>
          </a:p>
          <a:p>
            <a:pPr>
              <a:lnSpc>
                <a:spcPct val="90000"/>
              </a:lnSpc>
            </a:pPr>
            <a:r>
              <a:rPr lang="en-US" altLang="ru-RU" sz="2800"/>
              <a:t>SQL permits implementations to create an </a:t>
            </a:r>
            <a:r>
              <a:rPr lang="en-US" altLang="ru-RU" sz="2800" i="1"/>
              <a:t>index</a:t>
            </a:r>
            <a:r>
              <a:rPr lang="en-US" altLang="ru-RU" sz="2800"/>
              <a:t> (data structure to speed access given a key value) in response to </a:t>
            </a:r>
            <a:r>
              <a:rPr lang="en-US" altLang="ru-RU" sz="2800">
                <a:latin typeface="Courier" charset="0"/>
              </a:rPr>
              <a:t>PRIMARY KEY</a:t>
            </a:r>
            <a:r>
              <a:rPr lang="en-US" altLang="ru-RU" sz="2800"/>
              <a:t> only.</a:t>
            </a:r>
          </a:p>
          <a:p>
            <a:pPr lvl="1">
              <a:lnSpc>
                <a:spcPct val="90000"/>
              </a:lnSpc>
            </a:pPr>
            <a:r>
              <a:rPr lang="en-US" altLang="ru-RU" sz="2400"/>
              <a:t>But PostgreSQL and Oracle create indexes for both.</a:t>
            </a:r>
          </a:p>
          <a:p>
            <a:pPr>
              <a:lnSpc>
                <a:spcPct val="90000"/>
              </a:lnSpc>
            </a:pPr>
            <a:r>
              <a:rPr lang="en-US" altLang="ru-RU" sz="2800"/>
              <a:t>SQL does not allow nulls in primary key, but allows them in “unique” columns (which may have two or more nulls, but not repeated non-null values).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506" name="Rectangle 2">
            <a:extLst>
              <a:ext uri="{FF2B5EF4-FFF2-40B4-BE49-F238E27FC236}">
                <a16:creationId xmlns:a16="http://schemas.microsoft.com/office/drawing/2014/main" id="{82BDA83F-D1C0-40DE-BF2F-D128E47015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81192" y="702156"/>
            <a:ext cx="11029616" cy="807862"/>
          </a:xfrm>
        </p:spPr>
        <p:txBody>
          <a:bodyPr/>
          <a:lstStyle/>
          <a:p>
            <a:pPr algn="ctr"/>
            <a:r>
              <a:rPr lang="en-US" altLang="ru-RU" dirty="0"/>
              <a:t> </a:t>
            </a:r>
            <a:r>
              <a:rPr lang="en-US" altLang="ru-RU" dirty="0">
                <a:solidFill>
                  <a:srgbClr val="FFC000"/>
                </a:solidFill>
              </a:rPr>
              <a:t>Declaring Keys</a:t>
            </a:r>
          </a:p>
        </p:txBody>
      </p:sp>
      <p:sp>
        <p:nvSpPr>
          <p:cNvPr id="277507" name="Rectangle 3">
            <a:extLst>
              <a:ext uri="{FF2B5EF4-FFF2-40B4-BE49-F238E27FC236}">
                <a16:creationId xmlns:a16="http://schemas.microsoft.com/office/drawing/2014/main" id="{C2E8D2B4-CDB1-4624-A2BB-7A09F4090E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81192" y="2180496"/>
            <a:ext cx="11029615" cy="2467005"/>
          </a:xfrm>
        </p:spPr>
        <p:txBody>
          <a:bodyPr>
            <a:normAutofit/>
          </a:bodyPr>
          <a:lstStyle/>
          <a:p>
            <a:pPr marL="533400" indent="-533400">
              <a:buNone/>
            </a:pPr>
            <a:r>
              <a:rPr lang="en-US" altLang="ru-RU" sz="2000" dirty="0"/>
              <a:t>Two places to declare:</a:t>
            </a:r>
          </a:p>
          <a:p>
            <a:pPr marL="533400" indent="-533400"/>
            <a:r>
              <a:rPr lang="en-US" altLang="ru-RU" sz="2000" dirty="0"/>
              <a:t>After an attribute’s type, if the attribute is a key by itself.</a:t>
            </a:r>
          </a:p>
          <a:p>
            <a:pPr marL="533400" indent="-533400"/>
            <a:r>
              <a:rPr lang="en-US" altLang="ru-RU" sz="2000" dirty="0"/>
              <a:t>As a separate element.</a:t>
            </a:r>
          </a:p>
          <a:p>
            <a:pPr marL="914400" lvl="1" indent="-457200"/>
            <a:r>
              <a:rPr lang="en-US" altLang="ru-RU" sz="2000" dirty="0"/>
              <a:t>Essential if key is &gt;1 attribute.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Rectangle 2">
            <a:extLst>
              <a:ext uri="{FF2B5EF4-FFF2-40B4-BE49-F238E27FC236}">
                <a16:creationId xmlns:a16="http://schemas.microsoft.com/office/drawing/2014/main" id="{59114992-9480-4E84-8890-BBEFEF744C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81192" y="702156"/>
            <a:ext cx="11029616" cy="749139"/>
          </a:xfrm>
        </p:spPr>
        <p:txBody>
          <a:bodyPr/>
          <a:lstStyle/>
          <a:p>
            <a:pPr algn="ctr"/>
            <a:r>
              <a:rPr lang="en-US" altLang="ru-RU" dirty="0">
                <a:solidFill>
                  <a:srgbClr val="FFC000"/>
                </a:solidFill>
              </a:rPr>
              <a:t> Example</a:t>
            </a:r>
          </a:p>
        </p:txBody>
      </p:sp>
      <p:sp>
        <p:nvSpPr>
          <p:cNvPr id="278531" name="Rectangle 3">
            <a:extLst>
              <a:ext uri="{FF2B5EF4-FFF2-40B4-BE49-F238E27FC236}">
                <a16:creationId xmlns:a16="http://schemas.microsoft.com/office/drawing/2014/main" id="{2EE8F4FA-8D56-4AF4-B560-3BE4F252E2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81191" y="2021105"/>
            <a:ext cx="11029616" cy="4134739"/>
          </a:xfrm>
        </p:spPr>
        <p:txBody>
          <a:bodyPr/>
          <a:lstStyle/>
          <a:p>
            <a:pPr lvl="1">
              <a:buFont typeface="Zapf Dingbats" charset="2"/>
              <a:buNone/>
            </a:pPr>
            <a:r>
              <a:rPr lang="en-US" altLang="ru-RU" dirty="0">
                <a:latin typeface="Courier" charset="0"/>
              </a:rPr>
              <a:t> CREATE TABLE Sells (</a:t>
            </a:r>
          </a:p>
          <a:p>
            <a:pPr lvl="1">
              <a:buFont typeface="Zapf Dingbats" charset="2"/>
              <a:buNone/>
            </a:pPr>
            <a:r>
              <a:rPr lang="en-US" altLang="ru-RU" dirty="0">
                <a:latin typeface="Courier" charset="0"/>
              </a:rPr>
              <a:t>		shop CHAR(20),</a:t>
            </a:r>
          </a:p>
          <a:p>
            <a:pPr lvl="1">
              <a:buFont typeface="Zapf Dingbats" charset="2"/>
              <a:buNone/>
            </a:pPr>
            <a:r>
              <a:rPr lang="en-US" altLang="ru-RU" dirty="0">
                <a:latin typeface="Courier" charset="0"/>
              </a:rPr>
              <a:t>		apple VARCHAR(20),</a:t>
            </a:r>
          </a:p>
          <a:p>
            <a:pPr lvl="1">
              <a:buFont typeface="Zapf Dingbats" charset="2"/>
              <a:buNone/>
            </a:pPr>
            <a:r>
              <a:rPr lang="en-US" altLang="ru-RU" dirty="0">
                <a:latin typeface="Courier" charset="0"/>
              </a:rPr>
              <a:t>		price REAL,</a:t>
            </a:r>
          </a:p>
          <a:p>
            <a:pPr lvl="1">
              <a:buFont typeface="Zapf Dingbats" charset="2"/>
              <a:buNone/>
            </a:pPr>
            <a:r>
              <a:rPr lang="en-US" altLang="ru-RU" dirty="0">
                <a:latin typeface="Courier" charset="0"/>
              </a:rPr>
              <a:t>		PRIMARY KEY(</a:t>
            </a:r>
            <a:r>
              <a:rPr lang="en-US" altLang="ru-RU" dirty="0" err="1">
                <a:latin typeface="Courier" charset="0"/>
              </a:rPr>
              <a:t>shop,apple</a:t>
            </a:r>
            <a:r>
              <a:rPr lang="en-US" altLang="ru-RU" dirty="0">
                <a:latin typeface="Courier" charset="0"/>
              </a:rPr>
              <a:t>)</a:t>
            </a:r>
          </a:p>
          <a:p>
            <a:pPr lvl="1">
              <a:buFont typeface="Zapf Dingbats" charset="2"/>
              <a:buNone/>
            </a:pPr>
            <a:r>
              <a:rPr lang="en-US" altLang="ru-RU" dirty="0">
                <a:latin typeface="Courier" charset="0"/>
              </a:rPr>
              <a:t> );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54" name="Rectangle 2">
            <a:extLst>
              <a:ext uri="{FF2B5EF4-FFF2-40B4-BE49-F238E27FC236}">
                <a16:creationId xmlns:a16="http://schemas.microsoft.com/office/drawing/2014/main" id="{7F3C0FF5-E23D-43F4-A604-6BD096F9DB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81192" y="702156"/>
            <a:ext cx="11029616" cy="732361"/>
          </a:xfrm>
        </p:spPr>
        <p:txBody>
          <a:bodyPr/>
          <a:lstStyle/>
          <a:p>
            <a:pPr algn="ctr"/>
            <a:r>
              <a:rPr lang="en-US" altLang="ru-RU" dirty="0">
                <a:solidFill>
                  <a:srgbClr val="FFC000"/>
                </a:solidFill>
              </a:rPr>
              <a:t> Example</a:t>
            </a:r>
          </a:p>
        </p:txBody>
      </p:sp>
      <p:sp>
        <p:nvSpPr>
          <p:cNvPr id="279555" name="Rectangle 3">
            <a:extLst>
              <a:ext uri="{FF2B5EF4-FFF2-40B4-BE49-F238E27FC236}">
                <a16:creationId xmlns:a16="http://schemas.microsoft.com/office/drawing/2014/main" id="{8F06A970-70BB-4F61-BACA-EA49B44A7D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62500" lnSpcReduction="20000"/>
          </a:bodyPr>
          <a:lstStyle/>
          <a:p>
            <a:pPr lvl="1">
              <a:lnSpc>
                <a:spcPct val="90000"/>
              </a:lnSpc>
              <a:buFont typeface="Zapf Dingbats" charset="2"/>
              <a:buNone/>
            </a:pPr>
            <a:r>
              <a:rPr lang="en-US" altLang="ru-RU" sz="2400" dirty="0">
                <a:latin typeface="Courier" charset="0"/>
              </a:rPr>
              <a:t> CREATE TABLE Sells (</a:t>
            </a:r>
          </a:p>
          <a:p>
            <a:pPr lvl="1">
              <a:lnSpc>
                <a:spcPct val="90000"/>
              </a:lnSpc>
              <a:buFont typeface="Zapf Dingbats" charset="2"/>
              <a:buNone/>
            </a:pPr>
            <a:r>
              <a:rPr lang="en-US" altLang="ru-RU" sz="2400" dirty="0">
                <a:latin typeface="Courier" charset="0"/>
              </a:rPr>
              <a:t>		shop CHAR(20),</a:t>
            </a:r>
          </a:p>
          <a:p>
            <a:pPr lvl="1">
              <a:lnSpc>
                <a:spcPct val="90000"/>
              </a:lnSpc>
              <a:buFont typeface="Zapf Dingbats" charset="2"/>
              <a:buNone/>
            </a:pPr>
            <a:r>
              <a:rPr lang="en-US" altLang="ru-RU" sz="2400" dirty="0">
                <a:latin typeface="Courier" charset="0"/>
              </a:rPr>
              <a:t>		apple VARCHAR(20),</a:t>
            </a:r>
          </a:p>
          <a:p>
            <a:pPr lvl="1">
              <a:lnSpc>
                <a:spcPct val="90000"/>
              </a:lnSpc>
              <a:buFont typeface="Zapf Dingbats" charset="2"/>
              <a:buNone/>
            </a:pPr>
            <a:r>
              <a:rPr lang="en-US" altLang="ru-RU" sz="2400" dirty="0">
                <a:latin typeface="Courier" charset="0"/>
              </a:rPr>
              <a:t>		price REAL,</a:t>
            </a:r>
          </a:p>
          <a:p>
            <a:pPr lvl="1">
              <a:lnSpc>
                <a:spcPct val="90000"/>
              </a:lnSpc>
              <a:buFont typeface="Zapf Dingbats" charset="2"/>
              <a:buNone/>
            </a:pPr>
            <a:r>
              <a:rPr lang="en-US" altLang="ru-RU" sz="2400" dirty="0">
                <a:latin typeface="Courier" charset="0"/>
              </a:rPr>
              <a:t>		UNIQUE(</a:t>
            </a:r>
            <a:r>
              <a:rPr lang="en-US" altLang="ru-RU" sz="2400" dirty="0" err="1">
                <a:latin typeface="Courier" charset="0"/>
              </a:rPr>
              <a:t>shop,apple</a:t>
            </a:r>
            <a:r>
              <a:rPr lang="en-US" altLang="ru-RU" sz="2400" dirty="0">
                <a:latin typeface="Courier" charset="0"/>
              </a:rPr>
              <a:t>)</a:t>
            </a:r>
          </a:p>
          <a:p>
            <a:pPr lvl="1">
              <a:lnSpc>
                <a:spcPct val="90000"/>
              </a:lnSpc>
              <a:buFont typeface="Zapf Dingbats" charset="2"/>
              <a:buNone/>
            </a:pPr>
            <a:r>
              <a:rPr lang="en-US" altLang="ru-RU" sz="2400" dirty="0">
                <a:latin typeface="Courier" charset="0"/>
              </a:rPr>
              <a:t> 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ru-RU" sz="2800" dirty="0"/>
              <a:t>is different than:</a:t>
            </a:r>
          </a:p>
          <a:p>
            <a:pPr lvl="1">
              <a:lnSpc>
                <a:spcPct val="90000"/>
              </a:lnSpc>
              <a:buFont typeface="Zapf Dingbats" charset="2"/>
              <a:buNone/>
            </a:pPr>
            <a:r>
              <a:rPr lang="en-US" altLang="ru-RU" sz="2400" dirty="0">
                <a:latin typeface="Courier" charset="0"/>
              </a:rPr>
              <a:t>CREATE TABLE Sells (</a:t>
            </a:r>
          </a:p>
          <a:p>
            <a:pPr lvl="1">
              <a:lnSpc>
                <a:spcPct val="90000"/>
              </a:lnSpc>
              <a:buFont typeface="Zapf Dingbats" charset="2"/>
              <a:buNone/>
            </a:pPr>
            <a:r>
              <a:rPr lang="en-US" altLang="ru-RU" sz="2400" dirty="0">
                <a:latin typeface="Courier" charset="0"/>
              </a:rPr>
              <a:t>		shop CHAR(20) UNIQUE,</a:t>
            </a:r>
          </a:p>
          <a:p>
            <a:pPr lvl="1">
              <a:lnSpc>
                <a:spcPct val="90000"/>
              </a:lnSpc>
              <a:buFont typeface="Zapf Dingbats" charset="2"/>
              <a:buNone/>
            </a:pPr>
            <a:r>
              <a:rPr lang="en-US" altLang="ru-RU" sz="2400" dirty="0">
                <a:latin typeface="Courier" charset="0"/>
              </a:rPr>
              <a:t>		apple VARCHAR(20) UNIQUE,</a:t>
            </a:r>
          </a:p>
          <a:p>
            <a:pPr lvl="1">
              <a:lnSpc>
                <a:spcPct val="90000"/>
              </a:lnSpc>
              <a:buFont typeface="Zapf Dingbats" charset="2"/>
              <a:buNone/>
            </a:pPr>
            <a:r>
              <a:rPr lang="en-US" altLang="ru-RU" sz="2400" dirty="0">
                <a:latin typeface="Courier" charset="0"/>
              </a:rPr>
              <a:t>		price REAL</a:t>
            </a:r>
          </a:p>
          <a:p>
            <a:pPr lvl="1">
              <a:lnSpc>
                <a:spcPct val="90000"/>
              </a:lnSpc>
              <a:buFont typeface="Zapf Dingbats" charset="2"/>
              <a:buNone/>
            </a:pPr>
            <a:r>
              <a:rPr lang="en-US" altLang="ru-RU" sz="2400" dirty="0">
                <a:latin typeface="Courier" charset="0"/>
              </a:rPr>
              <a:t> );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Rectangle 2">
            <a:extLst>
              <a:ext uri="{FF2B5EF4-FFF2-40B4-BE49-F238E27FC236}">
                <a16:creationId xmlns:a16="http://schemas.microsoft.com/office/drawing/2014/main" id="{9DCD75F1-E6D0-432E-8886-54F5889A10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38868" y="906011"/>
            <a:ext cx="10369492" cy="721453"/>
          </a:xfrm>
        </p:spPr>
        <p:txBody>
          <a:bodyPr>
            <a:normAutofit fontScale="90000"/>
          </a:bodyPr>
          <a:lstStyle/>
          <a:p>
            <a:r>
              <a:rPr lang="en-US" altLang="ru-RU" dirty="0"/>
              <a:t> </a:t>
            </a:r>
            <a:r>
              <a:rPr lang="en-US" altLang="ru-RU" sz="3600" dirty="0">
                <a:solidFill>
                  <a:srgbClr val="FFC000"/>
                </a:solidFill>
              </a:rPr>
              <a:t>Other Properties You Can Give to Attributes</a:t>
            </a:r>
            <a:endParaRPr lang="en-US" altLang="ru-RU" dirty="0">
              <a:solidFill>
                <a:srgbClr val="FFC000"/>
              </a:solidFill>
            </a:endParaRPr>
          </a:p>
        </p:txBody>
      </p:sp>
      <p:sp>
        <p:nvSpPr>
          <p:cNvPr id="280579" name="Rectangle 3">
            <a:extLst>
              <a:ext uri="{FF2B5EF4-FFF2-40B4-BE49-F238E27FC236}">
                <a16:creationId xmlns:a16="http://schemas.microsoft.com/office/drawing/2014/main" id="{D525422A-76B1-472C-9B4A-0D108DC91F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3398" y="2206304"/>
            <a:ext cx="9218802" cy="3965895"/>
          </a:xfrm>
        </p:spPr>
        <p:txBody>
          <a:bodyPr>
            <a:normAutofit fontScale="85000" lnSpcReduction="20000"/>
          </a:bodyPr>
          <a:lstStyle/>
          <a:p>
            <a:pPr marL="533400" indent="-533400">
              <a:lnSpc>
                <a:spcPct val="90000"/>
              </a:lnSpc>
            </a:pPr>
            <a:r>
              <a:rPr lang="en-US" altLang="ru-RU" sz="2800" dirty="0">
                <a:latin typeface="Courier" charset="0"/>
              </a:rPr>
              <a:t>NOT NULL</a:t>
            </a:r>
            <a:r>
              <a:rPr lang="en-US" altLang="ru-RU" sz="2800" dirty="0"/>
              <a:t> = every tuple must have a real value for this attribute.</a:t>
            </a:r>
          </a:p>
          <a:p>
            <a:pPr marL="533400" indent="-533400">
              <a:lnSpc>
                <a:spcPct val="90000"/>
              </a:lnSpc>
            </a:pPr>
            <a:r>
              <a:rPr lang="en-US" altLang="ru-RU" sz="2800" dirty="0">
                <a:latin typeface="Courier" charset="0"/>
              </a:rPr>
              <a:t>DEFAULT</a:t>
            </a:r>
            <a:r>
              <a:rPr lang="en-US" altLang="ru-RU" sz="2800" dirty="0"/>
              <a:t> value = a value to use whenever no other value of this attribute is known.</a:t>
            </a:r>
          </a:p>
          <a:p>
            <a:pPr marL="533400" indent="-533400">
              <a:lnSpc>
                <a:spcPct val="90000"/>
              </a:lnSpc>
              <a:buNone/>
            </a:pPr>
            <a:r>
              <a:rPr lang="en-US" altLang="ru-RU" sz="4400" dirty="0"/>
              <a:t> </a:t>
            </a:r>
            <a:r>
              <a:rPr lang="en-US" altLang="ru-RU" sz="3600" dirty="0"/>
              <a:t>Example</a:t>
            </a:r>
            <a:endParaRPr lang="en-US" altLang="ru-RU" sz="4400" dirty="0"/>
          </a:p>
          <a:p>
            <a:pPr marL="914400" lvl="1" indent="-457200">
              <a:lnSpc>
                <a:spcPct val="90000"/>
              </a:lnSpc>
              <a:buNone/>
            </a:pPr>
            <a:r>
              <a:rPr lang="en-US" altLang="ru-RU" sz="2400" dirty="0">
                <a:latin typeface="Courier" charset="0"/>
              </a:rPr>
              <a:t>CREATE TABLE Consumers (</a:t>
            </a:r>
          </a:p>
          <a:p>
            <a:pPr marL="914400" lvl="1" indent="-457200">
              <a:lnSpc>
                <a:spcPct val="90000"/>
              </a:lnSpc>
              <a:buNone/>
            </a:pPr>
            <a:r>
              <a:rPr lang="en-US" altLang="ru-RU" sz="2400" dirty="0">
                <a:latin typeface="Courier" charset="0"/>
              </a:rPr>
              <a:t> name CHAR(30) PRIMARY KEY,</a:t>
            </a:r>
          </a:p>
          <a:p>
            <a:pPr marL="914400" lvl="1" indent="-457200">
              <a:lnSpc>
                <a:spcPct val="90000"/>
              </a:lnSpc>
              <a:buNone/>
            </a:pPr>
            <a:r>
              <a:rPr lang="en-US" altLang="ru-RU" sz="2400" dirty="0">
                <a:latin typeface="Courier" charset="0"/>
              </a:rPr>
              <a:t> </a:t>
            </a:r>
            <a:r>
              <a:rPr lang="en-US" altLang="ru-RU" sz="2400" dirty="0" err="1">
                <a:latin typeface="Courier" charset="0"/>
              </a:rPr>
              <a:t>addr</a:t>
            </a:r>
            <a:r>
              <a:rPr lang="en-US" altLang="ru-RU" sz="2400" dirty="0">
                <a:latin typeface="Courier" charset="0"/>
              </a:rPr>
              <a:t> CHAR(50)</a:t>
            </a:r>
          </a:p>
          <a:p>
            <a:pPr marL="914400" lvl="1" indent="-457200">
              <a:lnSpc>
                <a:spcPct val="90000"/>
              </a:lnSpc>
              <a:buNone/>
            </a:pPr>
            <a:r>
              <a:rPr lang="en-US" altLang="ru-RU" sz="2400" dirty="0">
                <a:latin typeface="Courier" charset="0"/>
              </a:rPr>
              <a:t>		DEFAULT '123 Sesame St',</a:t>
            </a:r>
          </a:p>
          <a:p>
            <a:pPr marL="914400" lvl="1" indent="-457200">
              <a:lnSpc>
                <a:spcPct val="90000"/>
              </a:lnSpc>
              <a:buNone/>
            </a:pPr>
            <a:r>
              <a:rPr lang="en-US" altLang="ru-RU" sz="2400" dirty="0">
                <a:latin typeface="Courier" charset="0"/>
              </a:rPr>
              <a:t> phone CHAR(16)</a:t>
            </a:r>
          </a:p>
          <a:p>
            <a:pPr marL="914400" lvl="1" indent="-457200">
              <a:lnSpc>
                <a:spcPct val="90000"/>
              </a:lnSpc>
              <a:buNone/>
            </a:pPr>
            <a:r>
              <a:rPr lang="en-US" altLang="ru-RU" sz="2400" dirty="0">
                <a:latin typeface="Courier" charset="0"/>
              </a:rPr>
              <a:t>);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Rectangle 2">
            <a:extLst>
              <a:ext uri="{FF2B5EF4-FFF2-40B4-BE49-F238E27FC236}">
                <a16:creationId xmlns:a16="http://schemas.microsoft.com/office/drawing/2014/main" id="{EA0D4801-6E69-458B-9186-50B71D66E9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73123" y="773886"/>
            <a:ext cx="9823508" cy="838200"/>
          </a:xfrm>
        </p:spPr>
        <p:txBody>
          <a:bodyPr/>
          <a:lstStyle/>
          <a:p>
            <a:pPr algn="ctr"/>
            <a:r>
              <a:rPr lang="en-US" altLang="ru-RU" sz="2800" dirty="0">
                <a:solidFill>
                  <a:srgbClr val="FFC000"/>
                </a:solidFill>
              </a:rPr>
              <a:t>Other Properties You Can Give to Attributes</a:t>
            </a:r>
            <a:endParaRPr lang="ru-RU" altLang="ru-RU" dirty="0"/>
          </a:p>
        </p:txBody>
      </p:sp>
      <p:sp>
        <p:nvSpPr>
          <p:cNvPr id="281603" name="Rectangle 3">
            <a:extLst>
              <a:ext uri="{FF2B5EF4-FFF2-40B4-BE49-F238E27FC236}">
                <a16:creationId xmlns:a16="http://schemas.microsoft.com/office/drawing/2014/main" id="{8EC4F82D-FC87-47ED-85B6-6D561CDB29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73123" y="1937857"/>
            <a:ext cx="10335237" cy="4521666"/>
          </a:xfrm>
        </p:spPr>
        <p:txBody>
          <a:bodyPr>
            <a:normAutofit fontScale="85000" lnSpcReduction="20000"/>
          </a:bodyPr>
          <a:lstStyle/>
          <a:p>
            <a:pPr lvl="1">
              <a:lnSpc>
                <a:spcPct val="90000"/>
              </a:lnSpc>
              <a:buFont typeface="Zapf Dingbats" charset="2"/>
              <a:buNone/>
            </a:pPr>
            <a:r>
              <a:rPr lang="en-US" altLang="ru-RU" sz="2400" dirty="0">
                <a:latin typeface="Courier" charset="0"/>
              </a:rPr>
              <a:t> INSERT INTO Consumers(name)</a:t>
            </a:r>
          </a:p>
          <a:p>
            <a:pPr lvl="1">
              <a:lnSpc>
                <a:spcPct val="90000"/>
              </a:lnSpc>
              <a:buFont typeface="Zapf Dingbats" charset="2"/>
              <a:buNone/>
            </a:pPr>
            <a:r>
              <a:rPr lang="en-US" altLang="ru-RU" sz="2400" dirty="0">
                <a:latin typeface="Courier" charset="0"/>
              </a:rPr>
              <a:t> VALUES('Sally')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ru-RU" sz="2800" dirty="0"/>
              <a:t>results in the following tuple:</a:t>
            </a:r>
          </a:p>
          <a:p>
            <a:pPr lvl="1">
              <a:lnSpc>
                <a:spcPct val="110000"/>
              </a:lnSpc>
              <a:buFont typeface="Zapf Dingbats" charset="2"/>
              <a:buNone/>
            </a:pPr>
            <a:r>
              <a:rPr lang="en-US" altLang="ru-RU" sz="2400" dirty="0"/>
              <a:t>	name	</a:t>
            </a:r>
            <a:r>
              <a:rPr lang="en-US" altLang="ru-RU" sz="2400" dirty="0" err="1"/>
              <a:t>addr</a:t>
            </a:r>
            <a:r>
              <a:rPr lang="en-US" altLang="ru-RU" sz="2400" dirty="0"/>
              <a:t>			phone</a:t>
            </a:r>
          </a:p>
          <a:p>
            <a:pPr lvl="1">
              <a:lnSpc>
                <a:spcPct val="110000"/>
              </a:lnSpc>
              <a:buFont typeface="Zapf Dingbats" charset="2"/>
              <a:buNone/>
            </a:pPr>
            <a:r>
              <a:rPr lang="en-US" altLang="ru-RU" sz="2400" dirty="0"/>
              <a:t>	Sally	123 Sesame St. 	NULL</a:t>
            </a:r>
          </a:p>
          <a:p>
            <a:pPr>
              <a:lnSpc>
                <a:spcPct val="90000"/>
              </a:lnSpc>
            </a:pPr>
            <a:r>
              <a:rPr lang="en-US" altLang="ru-RU" sz="2800" dirty="0"/>
              <a:t>Primary key is by default not NULL.</a:t>
            </a:r>
          </a:p>
          <a:p>
            <a:pPr>
              <a:lnSpc>
                <a:spcPct val="90000"/>
              </a:lnSpc>
            </a:pPr>
            <a:r>
              <a:rPr lang="en-US" altLang="ru-RU" sz="2800" dirty="0"/>
              <a:t>This insert is legal.</a:t>
            </a:r>
          </a:p>
          <a:p>
            <a:pPr lvl="1">
              <a:lnSpc>
                <a:spcPct val="90000"/>
              </a:lnSpc>
            </a:pPr>
            <a:r>
              <a:rPr lang="en-US" altLang="ru-RU" sz="2400" dirty="0"/>
              <a:t>OK to list a subset of the attributes and values for only this subset.</a:t>
            </a:r>
          </a:p>
          <a:p>
            <a:pPr>
              <a:lnSpc>
                <a:spcPct val="90000"/>
              </a:lnSpc>
            </a:pPr>
            <a:r>
              <a:rPr lang="en-US" altLang="ru-RU" sz="2800" dirty="0"/>
              <a:t>But if we had declared</a:t>
            </a:r>
          </a:p>
          <a:p>
            <a:pPr lvl="1">
              <a:lnSpc>
                <a:spcPct val="90000"/>
              </a:lnSpc>
              <a:buFont typeface="Zapf Dingbats" charset="2"/>
              <a:buNone/>
            </a:pPr>
            <a:r>
              <a:rPr lang="en-US" altLang="ru-RU" sz="2400" dirty="0">
                <a:latin typeface="Courier" charset="0"/>
              </a:rPr>
              <a:t>		phone CHAR(16) NOT NULL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ru-RU" sz="2800" dirty="0"/>
              <a:t>	then the insertion could not be made.</a:t>
            </a:r>
          </a:p>
        </p:txBody>
      </p:sp>
      <p:sp>
        <p:nvSpPr>
          <p:cNvPr id="281604" name="Line 4">
            <a:extLst>
              <a:ext uri="{FF2B5EF4-FFF2-40B4-BE49-F238E27FC236}">
                <a16:creationId xmlns:a16="http://schemas.microsoft.com/office/drawing/2014/main" id="{7C234FDE-9A85-46E3-B11F-2F478A8E2030}"/>
              </a:ext>
            </a:extLst>
          </p:cNvPr>
          <p:cNvSpPr>
            <a:spLocks noChangeShapeType="1"/>
          </p:cNvSpPr>
          <p:nvPr/>
        </p:nvSpPr>
        <p:spPr bwMode="auto">
          <a:xfrm>
            <a:off x="990600" y="3933738"/>
            <a:ext cx="510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81605" name="Line 5">
            <a:extLst>
              <a:ext uri="{FF2B5EF4-FFF2-40B4-BE49-F238E27FC236}">
                <a16:creationId xmlns:a16="http://schemas.microsoft.com/office/drawing/2014/main" id="{11D0AE09-AAD1-475C-8A5C-A6729E0054C1}"/>
              </a:ext>
            </a:extLst>
          </p:cNvPr>
          <p:cNvSpPr>
            <a:spLocks noChangeShapeType="1"/>
          </p:cNvSpPr>
          <p:nvPr/>
        </p:nvSpPr>
        <p:spPr bwMode="auto">
          <a:xfrm>
            <a:off x="973123" y="3565321"/>
            <a:ext cx="510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81606" name="Line 6">
            <a:extLst>
              <a:ext uri="{FF2B5EF4-FFF2-40B4-BE49-F238E27FC236}">
                <a16:creationId xmlns:a16="http://schemas.microsoft.com/office/drawing/2014/main" id="{394453AE-68A7-4035-BB37-EFDE3AAD3DB1}"/>
              </a:ext>
            </a:extLst>
          </p:cNvPr>
          <p:cNvSpPr>
            <a:spLocks noChangeShapeType="1"/>
          </p:cNvSpPr>
          <p:nvPr/>
        </p:nvSpPr>
        <p:spPr bwMode="auto">
          <a:xfrm>
            <a:off x="2317458" y="329967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81607" name="Line 7">
            <a:extLst>
              <a:ext uri="{FF2B5EF4-FFF2-40B4-BE49-F238E27FC236}">
                <a16:creationId xmlns:a16="http://schemas.microsoft.com/office/drawing/2014/main" id="{3FBB13C8-D504-4B35-A6C0-81676A5221A1}"/>
              </a:ext>
            </a:extLst>
          </p:cNvPr>
          <p:cNvSpPr>
            <a:spLocks noChangeShapeType="1"/>
          </p:cNvSpPr>
          <p:nvPr/>
        </p:nvSpPr>
        <p:spPr bwMode="auto">
          <a:xfrm>
            <a:off x="4118995" y="3301767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2">
            <a:extLst>
              <a:ext uri="{FF2B5EF4-FFF2-40B4-BE49-F238E27FC236}">
                <a16:creationId xmlns:a16="http://schemas.microsoft.com/office/drawing/2014/main" id="{C7A706FB-4098-4708-A20A-BDB1612EBB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81192" y="872455"/>
            <a:ext cx="11029616" cy="633776"/>
          </a:xfrm>
        </p:spPr>
        <p:txBody>
          <a:bodyPr/>
          <a:lstStyle/>
          <a:p>
            <a:pPr algn="ctr"/>
            <a:r>
              <a:rPr lang="en-US" altLang="ru-RU" dirty="0">
                <a:solidFill>
                  <a:srgbClr val="FFC000"/>
                </a:solidFill>
              </a:rPr>
              <a:t>Interesting Defaults</a:t>
            </a:r>
          </a:p>
        </p:txBody>
      </p:sp>
      <p:sp>
        <p:nvSpPr>
          <p:cNvPr id="282627" name="Rectangle 3">
            <a:extLst>
              <a:ext uri="{FF2B5EF4-FFF2-40B4-BE49-F238E27FC236}">
                <a16:creationId xmlns:a16="http://schemas.microsoft.com/office/drawing/2014/main" id="{591A2940-608F-4A55-AF77-89EB5FFDB2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1119" y="2055302"/>
            <a:ext cx="10293292" cy="4496500"/>
          </a:xfrm>
        </p:spPr>
        <p:txBody>
          <a:bodyPr/>
          <a:lstStyle/>
          <a:p>
            <a:r>
              <a:rPr lang="en-US" altLang="ru-RU" dirty="0"/>
              <a:t> </a:t>
            </a:r>
            <a:r>
              <a:rPr lang="en-US" altLang="ru-RU" dirty="0">
                <a:latin typeface="Courier" charset="0"/>
              </a:rPr>
              <a:t>DEFAULT CURRENT_TIMESTAMP</a:t>
            </a:r>
            <a:endParaRPr lang="en-US" altLang="ru-RU" dirty="0"/>
          </a:p>
          <a:p>
            <a:r>
              <a:rPr lang="en-US" altLang="ru-RU" dirty="0"/>
              <a:t> </a:t>
            </a:r>
            <a:r>
              <a:rPr lang="en-US" altLang="ru-RU" dirty="0">
                <a:latin typeface="Courier" charset="0"/>
              </a:rPr>
              <a:t>SEQUENCE</a:t>
            </a:r>
            <a:endParaRPr lang="en-US" altLang="ru-RU" dirty="0"/>
          </a:p>
          <a:p>
            <a:pPr lvl="1">
              <a:buFont typeface="Zapf Dingbats" charset="2"/>
              <a:buNone/>
            </a:pPr>
            <a:r>
              <a:rPr lang="en-US" altLang="ru-RU" dirty="0">
                <a:latin typeface="Courier" charset="0"/>
              </a:rPr>
              <a:t>CREATE SEQUENCE </a:t>
            </a:r>
            <a:r>
              <a:rPr lang="en-US" altLang="ru-RU" dirty="0" err="1">
                <a:latin typeface="Courier" charset="0"/>
              </a:rPr>
              <a:t>customer_seq</a:t>
            </a:r>
            <a:r>
              <a:rPr lang="en-US" altLang="ru-RU" dirty="0">
                <a:latin typeface="Courier" charset="0"/>
              </a:rPr>
              <a:t>;</a:t>
            </a:r>
          </a:p>
          <a:p>
            <a:pPr lvl="1">
              <a:buFont typeface="Zapf Dingbats" charset="2"/>
              <a:buNone/>
            </a:pPr>
            <a:r>
              <a:rPr lang="en-US" altLang="ru-RU" dirty="0">
                <a:latin typeface="Courier" charset="0"/>
              </a:rPr>
              <a:t>CREATE TABLE Customer (</a:t>
            </a:r>
          </a:p>
          <a:p>
            <a:pPr lvl="1">
              <a:buFont typeface="Zapf Dingbats" charset="2"/>
              <a:buNone/>
            </a:pPr>
            <a:r>
              <a:rPr lang="en-US" altLang="ru-RU" dirty="0">
                <a:latin typeface="Courier" charset="0"/>
              </a:rPr>
              <a:t>		</a:t>
            </a:r>
            <a:r>
              <a:rPr lang="en-US" altLang="ru-RU" dirty="0" err="1">
                <a:latin typeface="Courier" charset="0"/>
              </a:rPr>
              <a:t>customerID</a:t>
            </a:r>
            <a:r>
              <a:rPr lang="en-US" altLang="ru-RU" dirty="0">
                <a:latin typeface="Courier" charset="0"/>
              </a:rPr>
              <a:t> INTEGER</a:t>
            </a:r>
          </a:p>
          <a:p>
            <a:pPr lvl="1">
              <a:buFont typeface="Zapf Dingbats" charset="2"/>
              <a:buNone/>
            </a:pPr>
            <a:r>
              <a:rPr lang="en-US" altLang="ru-RU" dirty="0">
                <a:latin typeface="Courier" charset="0"/>
              </a:rPr>
              <a:t>		  DEFAULT </a:t>
            </a:r>
            <a:r>
              <a:rPr lang="en-US" altLang="ru-RU" dirty="0" err="1">
                <a:latin typeface="Courier" charset="0"/>
              </a:rPr>
              <a:t>nextval</a:t>
            </a:r>
            <a:r>
              <a:rPr lang="en-US" altLang="ru-RU" dirty="0">
                <a:latin typeface="Courier" charset="0"/>
              </a:rPr>
              <a:t>('</a:t>
            </a:r>
            <a:r>
              <a:rPr lang="en-US" altLang="ru-RU" dirty="0" err="1">
                <a:latin typeface="Courier" charset="0"/>
              </a:rPr>
              <a:t>customer_seq</a:t>
            </a:r>
            <a:r>
              <a:rPr lang="en-US" altLang="ru-RU" dirty="0">
                <a:latin typeface="Courier" charset="0"/>
              </a:rPr>
              <a:t>'),</a:t>
            </a:r>
          </a:p>
          <a:p>
            <a:pPr lvl="1">
              <a:buFont typeface="Zapf Dingbats" charset="2"/>
              <a:buNone/>
            </a:pPr>
            <a:r>
              <a:rPr lang="en-US" altLang="ru-RU" dirty="0">
                <a:latin typeface="Courier" charset="0"/>
              </a:rPr>
              <a:t>		name VARCHAR(30)</a:t>
            </a:r>
          </a:p>
          <a:p>
            <a:pPr lvl="1">
              <a:buFont typeface="Zapf Dingbats" charset="2"/>
              <a:buNone/>
            </a:pPr>
            <a:r>
              <a:rPr lang="en-US" altLang="ru-RU" dirty="0">
                <a:latin typeface="Courier" charset="0"/>
              </a:rPr>
              <a:t>);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0" name="Rectangle 2">
            <a:extLst>
              <a:ext uri="{FF2B5EF4-FFF2-40B4-BE49-F238E27FC236}">
                <a16:creationId xmlns:a16="http://schemas.microsoft.com/office/drawing/2014/main" id="{C139C951-621A-4991-B5F2-AE092D1575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81192" y="702156"/>
            <a:ext cx="11029616" cy="774306"/>
          </a:xfrm>
        </p:spPr>
        <p:txBody>
          <a:bodyPr/>
          <a:lstStyle/>
          <a:p>
            <a:pPr algn="ctr"/>
            <a:r>
              <a:rPr lang="en-US" altLang="ru-RU" dirty="0">
                <a:solidFill>
                  <a:srgbClr val="FFC000"/>
                </a:solidFill>
              </a:rPr>
              <a:t>Changing Columns</a:t>
            </a:r>
          </a:p>
        </p:txBody>
      </p:sp>
      <p:sp>
        <p:nvSpPr>
          <p:cNvPr id="283651" name="Rectangle 3">
            <a:extLst>
              <a:ext uri="{FF2B5EF4-FFF2-40B4-BE49-F238E27FC236}">
                <a16:creationId xmlns:a16="http://schemas.microsoft.com/office/drawing/2014/main" id="{A9F88379-81F6-4D40-8BF9-F01A9AD53C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54341" y="2147582"/>
            <a:ext cx="9848676" cy="4387442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ru-RU" sz="2800" dirty="0"/>
              <a:t>Add an attribute of relation </a:t>
            </a:r>
            <a:r>
              <a:rPr lang="en-US" altLang="ru-RU" sz="2800" i="1" dirty="0"/>
              <a:t>R</a:t>
            </a:r>
            <a:r>
              <a:rPr lang="en-US" altLang="ru-RU" sz="2800" dirty="0"/>
              <a:t> with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ru-RU" sz="2800" dirty="0">
                <a:latin typeface="Courier" charset="0"/>
              </a:rPr>
              <a:t> ALTER TABLE </a:t>
            </a:r>
            <a:r>
              <a:rPr lang="en-US" altLang="ru-RU" sz="2800" i="1" dirty="0"/>
              <a:t>R</a:t>
            </a:r>
            <a:r>
              <a:rPr lang="en-US" altLang="ru-RU" sz="2800" dirty="0">
                <a:latin typeface="Courier" charset="0"/>
              </a:rPr>
              <a:t> ADD </a:t>
            </a:r>
            <a:r>
              <a:rPr lang="en-US" altLang="ru-RU" sz="2800" dirty="0"/>
              <a:t>&lt;column declaration&gt;</a:t>
            </a:r>
            <a:r>
              <a:rPr lang="en-US" altLang="ru-RU" sz="2800" dirty="0">
                <a:latin typeface="Courier" charset="0"/>
              </a:rPr>
              <a:t>;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ru-RU" sz="2800" dirty="0">
              <a:latin typeface="Courier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ru-RU" sz="4400" dirty="0"/>
              <a:t> Example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ru-RU" sz="2800" dirty="0">
                <a:latin typeface="Courier" charset="0"/>
              </a:rPr>
              <a:t> ALTER TABLE Shops ADD phone CHAR(16)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ru-RU" sz="2800" dirty="0">
                <a:latin typeface="Courier" charset="0"/>
              </a:rPr>
              <a:t>			DEFAULT 'unlisted';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ru-RU" sz="2800" dirty="0"/>
          </a:p>
          <a:p>
            <a:pPr>
              <a:lnSpc>
                <a:spcPct val="90000"/>
              </a:lnSpc>
            </a:pPr>
            <a:r>
              <a:rPr lang="en-US" altLang="ru-RU" sz="2800" dirty="0"/>
              <a:t>Columns may also be dropped.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ru-RU" sz="2800" dirty="0">
                <a:latin typeface="Courier" charset="0"/>
              </a:rPr>
              <a:t> ALTER TABLE Shops DROP license;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ru-RU" sz="2800" dirty="0">
              <a:latin typeface="Courier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>
            <a:extLst>
              <a:ext uri="{FF2B5EF4-FFF2-40B4-BE49-F238E27FC236}">
                <a16:creationId xmlns:a16="http://schemas.microsoft.com/office/drawing/2014/main" id="{368830E0-1F87-47B8-982B-ED55870BF6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81192" y="702156"/>
            <a:ext cx="11029616" cy="900141"/>
          </a:xfrm>
        </p:spPr>
        <p:txBody>
          <a:bodyPr/>
          <a:lstStyle/>
          <a:p>
            <a:pPr algn="ctr"/>
            <a:r>
              <a:rPr lang="en-US" altLang="ru-RU" dirty="0">
                <a:solidFill>
                  <a:srgbClr val="FFC000"/>
                </a:solidFill>
              </a:rPr>
              <a:t> Views</a:t>
            </a:r>
          </a:p>
        </p:txBody>
      </p:sp>
      <p:sp>
        <p:nvSpPr>
          <p:cNvPr id="284675" name="Rectangle 3">
            <a:extLst>
              <a:ext uri="{FF2B5EF4-FFF2-40B4-BE49-F238E27FC236}">
                <a16:creationId xmlns:a16="http://schemas.microsoft.com/office/drawing/2014/main" id="{D47C4A09-C77B-4038-9CB0-B8E12D0073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7897" y="2239860"/>
            <a:ext cx="8724551" cy="4352895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ru-RU" sz="2800" dirty="0"/>
              <a:t>An expression that describes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ru-RU" sz="2800" dirty="0"/>
              <a:t>a table without creating it.</a:t>
            </a:r>
          </a:p>
          <a:p>
            <a:pPr>
              <a:lnSpc>
                <a:spcPct val="90000"/>
              </a:lnSpc>
            </a:pPr>
            <a:endParaRPr lang="en-US" altLang="ru-RU" sz="2800" dirty="0"/>
          </a:p>
          <a:p>
            <a:pPr>
              <a:lnSpc>
                <a:spcPct val="90000"/>
              </a:lnSpc>
            </a:pPr>
            <a:endParaRPr lang="en-US" altLang="ru-RU" sz="2800" dirty="0"/>
          </a:p>
          <a:p>
            <a:pPr>
              <a:lnSpc>
                <a:spcPct val="90000"/>
              </a:lnSpc>
            </a:pPr>
            <a:endParaRPr lang="en-US" altLang="ru-RU" sz="2800" dirty="0"/>
          </a:p>
          <a:p>
            <a:pPr>
              <a:lnSpc>
                <a:spcPct val="90000"/>
              </a:lnSpc>
            </a:pPr>
            <a:endParaRPr lang="en-US" altLang="ru-RU" sz="2800" dirty="0"/>
          </a:p>
          <a:p>
            <a:pPr>
              <a:lnSpc>
                <a:spcPct val="90000"/>
              </a:lnSpc>
            </a:pPr>
            <a:endParaRPr lang="en-US" altLang="ru-RU" sz="2800" dirty="0"/>
          </a:p>
          <a:p>
            <a:pPr>
              <a:lnSpc>
                <a:spcPct val="90000"/>
              </a:lnSpc>
            </a:pPr>
            <a:endParaRPr lang="en-US" altLang="ru-RU" sz="2800" dirty="0"/>
          </a:p>
          <a:p>
            <a:pPr>
              <a:lnSpc>
                <a:spcPct val="90000"/>
              </a:lnSpc>
            </a:pPr>
            <a:endParaRPr lang="en-US" altLang="ru-RU" sz="2800" dirty="0"/>
          </a:p>
          <a:p>
            <a:pPr>
              <a:lnSpc>
                <a:spcPct val="90000"/>
              </a:lnSpc>
            </a:pPr>
            <a:r>
              <a:rPr lang="en-US" altLang="ru-RU" sz="2800" dirty="0"/>
              <a:t>View definition form is:</a:t>
            </a:r>
          </a:p>
          <a:p>
            <a:pPr lvl="1">
              <a:lnSpc>
                <a:spcPct val="90000"/>
              </a:lnSpc>
              <a:buFont typeface="Zapf Dingbats" charset="2"/>
              <a:buNone/>
            </a:pPr>
            <a:r>
              <a:rPr lang="en-US" altLang="ru-RU" sz="2400" dirty="0"/>
              <a:t>		</a:t>
            </a:r>
            <a:r>
              <a:rPr lang="en-US" altLang="ru-RU" sz="2400" dirty="0">
                <a:latin typeface="Courier" charset="0"/>
              </a:rPr>
              <a:t>CREATE VIEW</a:t>
            </a:r>
            <a:r>
              <a:rPr lang="en-US" altLang="ru-RU" sz="2400" dirty="0"/>
              <a:t> &lt;name&gt; </a:t>
            </a:r>
            <a:r>
              <a:rPr lang="en-US" altLang="ru-RU" sz="2400" dirty="0">
                <a:latin typeface="Courier" charset="0"/>
              </a:rPr>
              <a:t>AS</a:t>
            </a:r>
            <a:r>
              <a:rPr lang="en-US" altLang="ru-RU" sz="2400" dirty="0"/>
              <a:t>  &lt;query&gt;;</a:t>
            </a:r>
          </a:p>
        </p:txBody>
      </p:sp>
      <p:pic>
        <p:nvPicPr>
          <p:cNvPr id="284676" name="Picture 4">
            <a:extLst>
              <a:ext uri="{FF2B5EF4-FFF2-40B4-BE49-F238E27FC236}">
                <a16:creationId xmlns:a16="http://schemas.microsoft.com/office/drawing/2014/main" id="{4E78940C-83C4-430F-AD45-2DF0DADEEC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1009" y="2122414"/>
            <a:ext cx="2583271" cy="41147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698" name="Rectangle 2">
            <a:extLst>
              <a:ext uri="{FF2B5EF4-FFF2-40B4-BE49-F238E27FC236}">
                <a16:creationId xmlns:a16="http://schemas.microsoft.com/office/drawing/2014/main" id="{159B9456-083C-4AFB-9025-3B67771019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81192" y="702156"/>
            <a:ext cx="11029616" cy="874974"/>
          </a:xfrm>
        </p:spPr>
        <p:txBody>
          <a:bodyPr/>
          <a:lstStyle/>
          <a:p>
            <a:pPr algn="ctr"/>
            <a:r>
              <a:rPr lang="en-US" altLang="ru-RU" dirty="0"/>
              <a:t> </a:t>
            </a:r>
            <a:r>
              <a:rPr lang="en-US" altLang="ru-RU" dirty="0">
                <a:solidFill>
                  <a:srgbClr val="FFC000"/>
                </a:solidFill>
              </a:rPr>
              <a:t>Example</a:t>
            </a:r>
          </a:p>
        </p:txBody>
      </p:sp>
      <p:sp>
        <p:nvSpPr>
          <p:cNvPr id="285699" name="Rectangle 3">
            <a:extLst>
              <a:ext uri="{FF2B5EF4-FFF2-40B4-BE49-F238E27FC236}">
                <a16:creationId xmlns:a16="http://schemas.microsoft.com/office/drawing/2014/main" id="{6BB8B4C7-175A-4DA7-9C9C-CA3024BACD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ru-RU" sz="2400" dirty="0"/>
              <a:t>The view </a:t>
            </a:r>
            <a:r>
              <a:rPr lang="en-US" altLang="ru-RU" sz="2400" dirty="0" err="1">
                <a:latin typeface="Courier" charset="0"/>
              </a:rPr>
              <a:t>CanConsume</a:t>
            </a:r>
            <a:r>
              <a:rPr lang="en-US" altLang="ru-RU" sz="2400" dirty="0"/>
              <a:t> is the set of consumer-apple pairs such that the consumer frequents at least one apple that serves the apple.</a:t>
            </a:r>
          </a:p>
          <a:p>
            <a:pPr lvl="1">
              <a:lnSpc>
                <a:spcPct val="90000"/>
              </a:lnSpc>
              <a:buFont typeface="Zapf Dingbats" charset="2"/>
              <a:buNone/>
            </a:pPr>
            <a:r>
              <a:rPr lang="en-US" altLang="ru-RU" sz="2000" dirty="0">
                <a:latin typeface="Courier" charset="0"/>
              </a:rPr>
              <a:t> CREATE VIEW </a:t>
            </a:r>
            <a:r>
              <a:rPr lang="en-US" altLang="ru-RU" sz="2000" dirty="0" err="1">
                <a:latin typeface="Courier" charset="0"/>
              </a:rPr>
              <a:t>CanConsume</a:t>
            </a:r>
            <a:r>
              <a:rPr lang="en-US" altLang="ru-RU" sz="2000" dirty="0">
                <a:latin typeface="Courier" charset="0"/>
              </a:rPr>
              <a:t> AS</a:t>
            </a:r>
          </a:p>
          <a:p>
            <a:pPr lvl="1">
              <a:lnSpc>
                <a:spcPct val="90000"/>
              </a:lnSpc>
              <a:buFont typeface="Zapf Dingbats" charset="2"/>
              <a:buNone/>
            </a:pPr>
            <a:r>
              <a:rPr lang="en-US" altLang="ru-RU" sz="2000" dirty="0">
                <a:latin typeface="Courier" charset="0"/>
              </a:rPr>
              <a:t>		SELECT consumer, apple</a:t>
            </a:r>
          </a:p>
          <a:p>
            <a:pPr lvl="1">
              <a:lnSpc>
                <a:spcPct val="90000"/>
              </a:lnSpc>
              <a:buFont typeface="Zapf Dingbats" charset="2"/>
              <a:buNone/>
            </a:pPr>
            <a:r>
              <a:rPr lang="en-US" altLang="ru-RU" sz="2000" dirty="0">
                <a:latin typeface="Courier" charset="0"/>
              </a:rPr>
              <a:t>		FROM Frequents, Sells</a:t>
            </a:r>
          </a:p>
          <a:p>
            <a:pPr lvl="1">
              <a:lnSpc>
                <a:spcPct val="90000"/>
              </a:lnSpc>
              <a:buFont typeface="Zapf Dingbats" charset="2"/>
              <a:buNone/>
            </a:pPr>
            <a:r>
              <a:rPr lang="en-US" altLang="ru-RU" sz="2000" dirty="0">
                <a:latin typeface="Courier" charset="0"/>
              </a:rPr>
              <a:t>		WHERE </a:t>
            </a:r>
            <a:r>
              <a:rPr lang="en-US" altLang="ru-RU" sz="2000" dirty="0" err="1">
                <a:latin typeface="Courier" charset="0"/>
              </a:rPr>
              <a:t>Frequents.apple</a:t>
            </a:r>
            <a:r>
              <a:rPr lang="en-US" altLang="ru-RU" sz="2000" dirty="0">
                <a:latin typeface="Courier" charset="0"/>
              </a:rPr>
              <a:t> = </a:t>
            </a:r>
            <a:r>
              <a:rPr lang="en-US" altLang="ru-RU" sz="2000" dirty="0" err="1">
                <a:latin typeface="Courier" charset="0"/>
              </a:rPr>
              <a:t>Sells.apple</a:t>
            </a:r>
            <a:r>
              <a:rPr lang="en-US" altLang="ru-RU" sz="2000" dirty="0">
                <a:latin typeface="Courier" charset="0"/>
              </a:rPr>
              <a:t>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ru-RU" sz="4000" dirty="0"/>
              <a:t> Querying Views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ru-RU" sz="2400" dirty="0"/>
              <a:t>Treat the view as if it were a materialized relation.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ru-RU" sz="4000" dirty="0"/>
              <a:t> Example</a:t>
            </a:r>
            <a:endParaRPr lang="en-US" altLang="ru-RU" sz="2400" dirty="0">
              <a:latin typeface="Courier" charset="0"/>
            </a:endParaRPr>
          </a:p>
          <a:p>
            <a:pPr lvl="1">
              <a:lnSpc>
                <a:spcPct val="90000"/>
              </a:lnSpc>
              <a:buFont typeface="Zapf Dingbats" charset="2"/>
              <a:buNone/>
            </a:pPr>
            <a:r>
              <a:rPr lang="en-US" altLang="ru-RU" sz="2000" dirty="0">
                <a:latin typeface="Courier" charset="0"/>
              </a:rPr>
              <a:t>		SELECT apple</a:t>
            </a:r>
          </a:p>
          <a:p>
            <a:pPr lvl="1">
              <a:lnSpc>
                <a:spcPct val="90000"/>
              </a:lnSpc>
              <a:buFont typeface="Zapf Dingbats" charset="2"/>
              <a:buNone/>
            </a:pPr>
            <a:r>
              <a:rPr lang="en-US" altLang="ru-RU" sz="2000" dirty="0">
                <a:latin typeface="Courier" charset="0"/>
              </a:rPr>
              <a:t>		FROM </a:t>
            </a:r>
            <a:r>
              <a:rPr lang="en-US" altLang="ru-RU" sz="2000" dirty="0" err="1">
                <a:latin typeface="Courier" charset="0"/>
              </a:rPr>
              <a:t>CanConsume</a:t>
            </a:r>
            <a:endParaRPr lang="en-US" altLang="ru-RU" sz="2000" dirty="0">
              <a:latin typeface="Courier" charset="0"/>
            </a:endParaRPr>
          </a:p>
          <a:p>
            <a:pPr lvl="1">
              <a:lnSpc>
                <a:spcPct val="90000"/>
              </a:lnSpc>
              <a:buFont typeface="Zapf Dingbats" charset="2"/>
              <a:buNone/>
            </a:pPr>
            <a:r>
              <a:rPr lang="en-US" altLang="ru-RU" sz="2000" dirty="0">
                <a:latin typeface="Courier" charset="0"/>
              </a:rPr>
              <a:t>		WHERE consumer = ‘Sally’;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Rectangle 1026">
            <a:extLst>
              <a:ext uri="{FF2B5EF4-FFF2-40B4-BE49-F238E27FC236}">
                <a16:creationId xmlns:a16="http://schemas.microsoft.com/office/drawing/2014/main" id="{B9A635F9-9711-4E7D-ABA9-B1D6388AA3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81192" y="702156"/>
            <a:ext cx="11029616" cy="774306"/>
          </a:xfrm>
        </p:spPr>
        <p:txBody>
          <a:bodyPr/>
          <a:lstStyle/>
          <a:p>
            <a:pPr algn="ctr"/>
            <a:r>
              <a:rPr lang="en-US" altLang="ru-RU" dirty="0">
                <a:solidFill>
                  <a:srgbClr val="FFC000"/>
                </a:solidFill>
              </a:rPr>
              <a:t>DB Modifications</a:t>
            </a:r>
          </a:p>
        </p:txBody>
      </p:sp>
      <p:sp>
        <p:nvSpPr>
          <p:cNvPr id="266243" name="Rectangle 1027">
            <a:extLst>
              <a:ext uri="{FF2B5EF4-FFF2-40B4-BE49-F238E27FC236}">
                <a16:creationId xmlns:a16="http://schemas.microsoft.com/office/drawing/2014/main" id="{03051620-C008-4083-A98E-93EDE4C23D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81192" y="2046913"/>
            <a:ext cx="9529893" cy="44965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en-US" altLang="ru-RU" sz="2400" i="1" dirty="0"/>
              <a:t>Modification</a:t>
            </a:r>
            <a:r>
              <a:rPr lang="en-US" altLang="ru-RU" sz="2400" dirty="0"/>
              <a:t> = insert + delete + update.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ru-RU" sz="3600" dirty="0"/>
              <a:t>Insertion of a Tuple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ru-RU" sz="2400" dirty="0">
                <a:latin typeface="Courier" charset="0"/>
              </a:rPr>
              <a:t>INSERT INTO</a:t>
            </a:r>
            <a:r>
              <a:rPr lang="en-US" altLang="ru-RU" sz="2400" dirty="0"/>
              <a:t> relation </a:t>
            </a:r>
            <a:r>
              <a:rPr lang="en-US" altLang="ru-RU" sz="2400" dirty="0">
                <a:latin typeface="Courier" charset="0"/>
              </a:rPr>
              <a:t>VALUES</a:t>
            </a:r>
            <a:r>
              <a:rPr lang="en-US" altLang="ru-RU" sz="2400" dirty="0"/>
              <a:t> (list of values).</a:t>
            </a:r>
          </a:p>
          <a:p>
            <a:pPr>
              <a:lnSpc>
                <a:spcPct val="90000"/>
              </a:lnSpc>
            </a:pPr>
            <a:r>
              <a:rPr lang="en-US" altLang="ru-RU" sz="2400" dirty="0"/>
              <a:t>Inserts the tuple = list of values, associating values with attributes in the order the attributes were declared.</a:t>
            </a:r>
          </a:p>
          <a:p>
            <a:pPr lvl="1">
              <a:lnSpc>
                <a:spcPct val="90000"/>
              </a:lnSpc>
            </a:pPr>
            <a:r>
              <a:rPr lang="en-US" altLang="ru-RU" sz="2000" dirty="0"/>
              <a:t>Forget the order?  List the attributes as arguments of the relation.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ru-RU" sz="3600" dirty="0"/>
              <a:t>Example</a:t>
            </a:r>
            <a:endParaRPr lang="en-US" altLang="ru-RU" sz="2400" dirty="0">
              <a:latin typeface="Courier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ru-RU" sz="2400" dirty="0">
                <a:latin typeface="Courier" charset="0"/>
              </a:rPr>
              <a:t>Likes(</a:t>
            </a:r>
            <a:r>
              <a:rPr lang="en-US" altLang="ru-RU" sz="2400" u="sng" dirty="0">
                <a:latin typeface="Courier" charset="0"/>
              </a:rPr>
              <a:t>consumer</a:t>
            </a:r>
            <a:r>
              <a:rPr lang="en-US" altLang="ru-RU" sz="2400" dirty="0">
                <a:latin typeface="Courier" charset="0"/>
              </a:rPr>
              <a:t>, apple)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ru-RU" sz="2400" dirty="0"/>
              <a:t>Insert the fact that Sally likes Bud.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ru-RU" sz="2400" dirty="0">
                <a:latin typeface="Courier" charset="0"/>
              </a:rPr>
              <a:t>INSERT INTO Likes(consumer, apple)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ru-RU" sz="2400" dirty="0">
                <a:latin typeface="Courier" charset="0"/>
              </a:rPr>
              <a:t>VALUES('Sally’, ‘Green');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>
            <a:extLst>
              <a:ext uri="{FF2B5EF4-FFF2-40B4-BE49-F238E27FC236}">
                <a16:creationId xmlns:a16="http://schemas.microsoft.com/office/drawing/2014/main" id="{5A4BD455-9040-4491-BCE0-17EBEEDD83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81192" y="702156"/>
            <a:ext cx="11029616" cy="858196"/>
          </a:xfrm>
        </p:spPr>
        <p:txBody>
          <a:bodyPr/>
          <a:lstStyle/>
          <a:p>
            <a:pPr algn="ctr"/>
            <a:r>
              <a:rPr lang="en-US" altLang="ru-RU" dirty="0">
                <a:solidFill>
                  <a:srgbClr val="FFC000"/>
                </a:solidFill>
              </a:rPr>
              <a:t>Insertion of the Result of a Query</a:t>
            </a:r>
          </a:p>
        </p:txBody>
      </p:sp>
      <p:sp>
        <p:nvSpPr>
          <p:cNvPr id="267267" name="Rectangle 3">
            <a:extLst>
              <a:ext uri="{FF2B5EF4-FFF2-40B4-BE49-F238E27FC236}">
                <a16:creationId xmlns:a16="http://schemas.microsoft.com/office/drawing/2014/main" id="{8E9B2CE1-DCDE-4A31-B3A7-9674984EC1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81192" y="2063692"/>
            <a:ext cx="9401008" cy="4337108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ru-RU" sz="2000" dirty="0">
                <a:latin typeface="Courier" charset="0"/>
              </a:rPr>
              <a:t>INSERT INTO</a:t>
            </a:r>
            <a:r>
              <a:rPr lang="en-US" altLang="ru-RU" sz="2000" dirty="0"/>
              <a:t> relation (subquery).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ru-RU" dirty="0"/>
              <a:t>Example</a:t>
            </a:r>
            <a:endParaRPr lang="en-US" altLang="ru-RU" sz="20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ru-RU" sz="2000" dirty="0">
                <a:latin typeface="Courier" charset="0"/>
              </a:rPr>
              <a:t>Frequents(</a:t>
            </a:r>
            <a:r>
              <a:rPr lang="en-US" altLang="ru-RU" sz="2000" u="sng" dirty="0">
                <a:latin typeface="Courier" charset="0"/>
              </a:rPr>
              <a:t>consumer</a:t>
            </a:r>
            <a:r>
              <a:rPr lang="en-US" altLang="ru-RU" sz="2000" dirty="0">
                <a:latin typeface="Courier" charset="0"/>
              </a:rPr>
              <a:t>, shop)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ru-RU" sz="500" dirty="0">
              <a:latin typeface="Courier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ru-RU" sz="2000" dirty="0">
                <a:latin typeface="Courier" charset="0"/>
              </a:rPr>
              <a:t>CREATE TABLE </a:t>
            </a:r>
            <a:r>
              <a:rPr lang="en-US" altLang="ru-RU" sz="2000" dirty="0" err="1">
                <a:latin typeface="Courier" charset="0"/>
              </a:rPr>
              <a:t>PotBuddies</a:t>
            </a:r>
            <a:r>
              <a:rPr lang="en-US" altLang="ru-RU" sz="2000" dirty="0">
                <a:latin typeface="Courier" charset="0"/>
              </a:rPr>
              <a:t>(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ru-RU" sz="2000" dirty="0">
                <a:latin typeface="Courier" charset="0"/>
              </a:rPr>
              <a:t>		name char(30)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ru-RU" sz="2000" dirty="0">
                <a:latin typeface="Courier" charset="0"/>
              </a:rPr>
              <a:t>);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ru-RU" sz="500" dirty="0">
              <a:latin typeface="Courier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ru-RU" sz="2000" dirty="0">
                <a:latin typeface="Courier" charset="0"/>
              </a:rPr>
              <a:t>INSERT INTO </a:t>
            </a:r>
            <a:r>
              <a:rPr lang="en-US" altLang="ru-RU" sz="2000" dirty="0" err="1">
                <a:latin typeface="Courier" charset="0"/>
              </a:rPr>
              <a:t>PotBuddies</a:t>
            </a:r>
            <a:endParaRPr lang="en-US" altLang="ru-RU" sz="2000" dirty="0">
              <a:latin typeface="Courier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ru-RU" sz="2000" dirty="0">
                <a:latin typeface="Courier" charset="0"/>
              </a:rPr>
              <a:t>(SELECT DISTINCT d2.consumer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ru-RU" sz="2000" dirty="0">
                <a:latin typeface="Courier" charset="0"/>
              </a:rPr>
              <a:t> FROM Frequents d1, Frequents d2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ru-RU" sz="2000" dirty="0">
                <a:latin typeface="Courier" charset="0"/>
              </a:rPr>
              <a:t> WHERE d1.consumer = 'Sally' AND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ru-RU" sz="2000" dirty="0">
                <a:latin typeface="Courier" charset="0"/>
              </a:rPr>
              <a:t>		 d2.consumer &lt;&gt; 'Sally' AND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ru-RU" sz="2000" dirty="0">
                <a:latin typeface="Courier" charset="0"/>
              </a:rPr>
              <a:t>		 d1.shop = d2.shop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ru-RU" sz="2000" dirty="0">
                <a:latin typeface="Courier" charset="0"/>
              </a:rPr>
              <a:t>);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Rectangle 2">
            <a:extLst>
              <a:ext uri="{FF2B5EF4-FFF2-40B4-BE49-F238E27FC236}">
                <a16:creationId xmlns:a16="http://schemas.microsoft.com/office/drawing/2014/main" id="{6E29B5D2-B087-4350-94F1-69F3F10639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81192" y="702156"/>
            <a:ext cx="11029616" cy="841418"/>
          </a:xfrm>
        </p:spPr>
        <p:txBody>
          <a:bodyPr/>
          <a:lstStyle/>
          <a:p>
            <a:pPr algn="ctr"/>
            <a:r>
              <a:rPr lang="en-US" altLang="ru-RU" dirty="0">
                <a:solidFill>
                  <a:srgbClr val="FFC000"/>
                </a:solidFill>
              </a:rPr>
              <a:t>Deletion</a:t>
            </a:r>
          </a:p>
        </p:txBody>
      </p:sp>
      <p:sp>
        <p:nvSpPr>
          <p:cNvPr id="268291" name="Rectangle 3">
            <a:extLst>
              <a:ext uri="{FF2B5EF4-FFF2-40B4-BE49-F238E27FC236}">
                <a16:creationId xmlns:a16="http://schemas.microsoft.com/office/drawing/2014/main" id="{2D181D49-543D-41DB-9FB8-BFDD73FE23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81192" y="2063692"/>
            <a:ext cx="9401008" cy="4260908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ru-RU" sz="2400" dirty="0">
                <a:latin typeface="Courier" charset="0"/>
              </a:rPr>
              <a:t>DELETE FROM</a:t>
            </a:r>
            <a:r>
              <a:rPr lang="en-US" altLang="ru-RU" sz="2400" dirty="0"/>
              <a:t> relation </a:t>
            </a:r>
            <a:r>
              <a:rPr lang="en-US" altLang="ru-RU" sz="2400" dirty="0">
                <a:latin typeface="Courier" charset="0"/>
              </a:rPr>
              <a:t>WHERE</a:t>
            </a:r>
            <a:r>
              <a:rPr lang="en-US" altLang="ru-RU" sz="2400" dirty="0"/>
              <a:t> condition.</a:t>
            </a:r>
          </a:p>
          <a:p>
            <a:pPr>
              <a:lnSpc>
                <a:spcPct val="90000"/>
              </a:lnSpc>
            </a:pPr>
            <a:r>
              <a:rPr lang="en-US" altLang="ru-RU" sz="2400" dirty="0"/>
              <a:t>Deletes all tuples satisfying the condition from the named relation.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ru-RU" sz="3600" dirty="0"/>
              <a:t>Example</a:t>
            </a:r>
            <a:endParaRPr lang="en-US" altLang="ru-RU" sz="24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ru-RU" sz="2400" dirty="0"/>
              <a:t>Sally no longer likes Bud.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ru-RU" sz="2400" dirty="0">
                <a:latin typeface="Courier" charset="0"/>
              </a:rPr>
              <a:t>Likes(</a:t>
            </a:r>
            <a:r>
              <a:rPr lang="en-US" altLang="ru-RU" sz="2400" u="sng" dirty="0">
                <a:latin typeface="Courier" charset="0"/>
              </a:rPr>
              <a:t>consumer</a:t>
            </a:r>
            <a:r>
              <a:rPr lang="en-US" altLang="ru-RU" sz="2400" dirty="0">
                <a:latin typeface="Courier" charset="0"/>
              </a:rPr>
              <a:t>, apple)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ru-RU" sz="600" dirty="0">
              <a:latin typeface="Courier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ru-RU" sz="2400" dirty="0">
                <a:latin typeface="Courier" charset="0"/>
              </a:rPr>
              <a:t>DELETE FROM Likes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ru-RU" sz="2400" dirty="0">
                <a:latin typeface="Courier" charset="0"/>
              </a:rPr>
              <a:t>WHERE consumer = 'Sally' AND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ru-RU" sz="2400" dirty="0">
                <a:latin typeface="Courier" charset="0"/>
              </a:rPr>
              <a:t>		apple = ‘Green';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ru-RU" sz="3600" dirty="0"/>
              <a:t>Example</a:t>
            </a:r>
            <a:endParaRPr lang="en-US" altLang="ru-RU" sz="24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ru-RU" sz="2400" dirty="0"/>
              <a:t>Make the </a:t>
            </a:r>
            <a:r>
              <a:rPr lang="en-US" altLang="ru-RU" sz="2400" dirty="0">
                <a:latin typeface="Courier" charset="0"/>
              </a:rPr>
              <a:t>Likes</a:t>
            </a:r>
            <a:r>
              <a:rPr lang="en-US" altLang="ru-RU" sz="2400" dirty="0"/>
              <a:t> relation empty.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ru-RU" sz="2400" dirty="0">
                <a:latin typeface="Courier" charset="0"/>
              </a:rPr>
              <a:t>DELETE FROM Likes;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Rectangle 2">
            <a:extLst>
              <a:ext uri="{FF2B5EF4-FFF2-40B4-BE49-F238E27FC236}">
                <a16:creationId xmlns:a16="http://schemas.microsoft.com/office/drawing/2014/main" id="{40DF6163-F116-4778-910F-8C520CA5DC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81192" y="702156"/>
            <a:ext cx="11029616" cy="849807"/>
          </a:xfrm>
        </p:spPr>
        <p:txBody>
          <a:bodyPr/>
          <a:lstStyle/>
          <a:p>
            <a:pPr algn="ctr"/>
            <a:r>
              <a:rPr lang="en-US" altLang="ru-RU" dirty="0">
                <a:solidFill>
                  <a:srgbClr val="FFC000"/>
                </a:solidFill>
              </a:rPr>
              <a:t>Example</a:t>
            </a:r>
          </a:p>
        </p:txBody>
      </p:sp>
      <p:sp>
        <p:nvSpPr>
          <p:cNvPr id="269315" name="Rectangle 3">
            <a:extLst>
              <a:ext uri="{FF2B5EF4-FFF2-40B4-BE49-F238E27FC236}">
                <a16:creationId xmlns:a16="http://schemas.microsoft.com/office/drawing/2014/main" id="{54EB593F-19E2-4D58-920B-32F26A75A5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81191" y="2030136"/>
            <a:ext cx="10097993" cy="4504888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</a:pPr>
            <a:r>
              <a:rPr lang="en-US" altLang="ru-RU" sz="2800" dirty="0"/>
              <a:t>Delete all apples for which there is another apple by the same manufacturer.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ru-RU" sz="2800" dirty="0">
                <a:latin typeface="Courier" charset="0"/>
              </a:rPr>
              <a:t>Apples(</a:t>
            </a:r>
            <a:r>
              <a:rPr lang="en-US" altLang="ru-RU" sz="2800" u="sng" dirty="0">
                <a:latin typeface="Courier" charset="0"/>
              </a:rPr>
              <a:t>name</a:t>
            </a:r>
            <a:r>
              <a:rPr lang="en-US" altLang="ru-RU" sz="2800" dirty="0">
                <a:latin typeface="Courier" charset="0"/>
              </a:rPr>
              <a:t>, </a:t>
            </a:r>
            <a:r>
              <a:rPr lang="en-US" altLang="ru-RU" sz="2800" dirty="0" err="1">
                <a:latin typeface="Courier" charset="0"/>
              </a:rPr>
              <a:t>manf</a:t>
            </a:r>
            <a:r>
              <a:rPr lang="en-US" altLang="ru-RU" sz="2800" dirty="0">
                <a:latin typeface="Courier" charset="0"/>
              </a:rPr>
              <a:t>)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ru-RU" sz="700" dirty="0">
              <a:latin typeface="Courier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ru-RU" sz="2800" dirty="0">
                <a:latin typeface="Courier" charset="0"/>
              </a:rPr>
              <a:t>DELETE FROM Apples p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ru-RU" sz="2800" dirty="0">
                <a:latin typeface="Courier" charset="0"/>
              </a:rPr>
              <a:t>WHERE EXISTS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ru-RU" sz="2800" dirty="0">
                <a:latin typeface="Courier" charset="0"/>
              </a:rPr>
              <a:t>		(SELECT name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ru-RU" sz="2800" dirty="0">
                <a:latin typeface="Courier" charset="0"/>
              </a:rPr>
              <a:t>		 FROM Apples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ru-RU" sz="2800" dirty="0">
                <a:latin typeface="Courier" charset="0"/>
              </a:rPr>
              <a:t>		 WHERE </a:t>
            </a:r>
            <a:r>
              <a:rPr lang="en-US" altLang="ru-RU" sz="2800" dirty="0" err="1">
                <a:latin typeface="Courier" charset="0"/>
              </a:rPr>
              <a:t>manf</a:t>
            </a:r>
            <a:r>
              <a:rPr lang="en-US" altLang="ru-RU" sz="2800" dirty="0">
                <a:latin typeface="Courier" charset="0"/>
              </a:rPr>
              <a:t> = </a:t>
            </a:r>
            <a:r>
              <a:rPr lang="en-US" altLang="ru-RU" sz="2800" dirty="0" err="1">
                <a:latin typeface="Courier" charset="0"/>
              </a:rPr>
              <a:t>p.manf</a:t>
            </a:r>
            <a:r>
              <a:rPr lang="en-US" altLang="ru-RU" sz="2800" dirty="0">
                <a:latin typeface="Courier" charset="0"/>
              </a:rPr>
              <a:t> AND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ru-RU" sz="2800" dirty="0">
                <a:latin typeface="Courier" charset="0"/>
              </a:rPr>
              <a:t>			 name &lt;&gt; p.name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ru-RU" sz="2800" dirty="0">
                <a:latin typeface="Courier" charset="0"/>
              </a:rPr>
              <a:t>		);</a:t>
            </a:r>
          </a:p>
          <a:p>
            <a:pPr>
              <a:lnSpc>
                <a:spcPct val="90000"/>
              </a:lnSpc>
            </a:pPr>
            <a:r>
              <a:rPr lang="en-US" altLang="ru-RU" sz="2800" dirty="0"/>
              <a:t>Note alias for relation from which deletion occurs.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>
            <a:extLst>
              <a:ext uri="{FF2B5EF4-FFF2-40B4-BE49-F238E27FC236}">
                <a16:creationId xmlns:a16="http://schemas.microsoft.com/office/drawing/2014/main" id="{6551E2DB-BB19-46CB-8A21-E74F338A96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0784" y="897622"/>
            <a:ext cx="10830187" cy="609600"/>
          </a:xfrm>
        </p:spPr>
        <p:txBody>
          <a:bodyPr/>
          <a:lstStyle/>
          <a:p>
            <a:pPr algn="ctr"/>
            <a:r>
              <a:rPr lang="en-US" altLang="ru-RU" dirty="0">
                <a:solidFill>
                  <a:srgbClr val="FFC000"/>
                </a:solidFill>
              </a:rPr>
              <a:t>Updates</a:t>
            </a:r>
          </a:p>
        </p:txBody>
      </p:sp>
      <p:sp>
        <p:nvSpPr>
          <p:cNvPr id="271363" name="Rectangle 3">
            <a:extLst>
              <a:ext uri="{FF2B5EF4-FFF2-40B4-BE49-F238E27FC236}">
                <a16:creationId xmlns:a16="http://schemas.microsoft.com/office/drawing/2014/main" id="{66ECE6D3-BFFD-4FBE-A0BC-04812B110E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20785" y="2181137"/>
            <a:ext cx="9751503" cy="4219663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ru-RU" sz="2400" dirty="0">
                <a:latin typeface="Courier" charset="0"/>
              </a:rPr>
              <a:t>UPDATE</a:t>
            </a:r>
            <a:r>
              <a:rPr lang="en-US" altLang="ru-RU" sz="2400" dirty="0"/>
              <a:t> relation </a:t>
            </a:r>
            <a:r>
              <a:rPr lang="en-US" altLang="ru-RU" sz="2400" dirty="0">
                <a:latin typeface="Courier" charset="0"/>
              </a:rPr>
              <a:t>SET</a:t>
            </a:r>
            <a:r>
              <a:rPr lang="en-US" altLang="ru-RU" sz="2400" dirty="0"/>
              <a:t> list of assignments </a:t>
            </a:r>
            <a:r>
              <a:rPr lang="en-US" altLang="ru-RU" sz="2400" dirty="0">
                <a:latin typeface="Courier" charset="0"/>
              </a:rPr>
              <a:t>WHERE </a:t>
            </a:r>
            <a:r>
              <a:rPr lang="en-US" altLang="ru-RU" sz="2400" dirty="0"/>
              <a:t>condition.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ru-RU" sz="3600" dirty="0"/>
              <a:t>Example</a:t>
            </a:r>
            <a:endParaRPr lang="en-US" altLang="ru-RU" sz="2400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ru-RU" sz="2400" dirty="0"/>
              <a:t>Drinker Fred's phone number is 555-1212.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ru-RU" sz="2400" dirty="0">
                <a:latin typeface="Courier" charset="0"/>
              </a:rPr>
              <a:t>Consumers(</a:t>
            </a:r>
            <a:r>
              <a:rPr lang="en-US" altLang="ru-RU" sz="2400" u="sng" dirty="0">
                <a:latin typeface="Courier" charset="0"/>
              </a:rPr>
              <a:t>name</a:t>
            </a:r>
            <a:r>
              <a:rPr lang="en-US" altLang="ru-RU" sz="2400" dirty="0">
                <a:latin typeface="Courier" charset="0"/>
              </a:rPr>
              <a:t>, </a:t>
            </a:r>
            <a:r>
              <a:rPr lang="en-US" altLang="ru-RU" sz="2400" dirty="0" err="1">
                <a:latin typeface="Courier" charset="0"/>
              </a:rPr>
              <a:t>addr</a:t>
            </a:r>
            <a:r>
              <a:rPr lang="en-US" altLang="ru-RU" sz="2400" dirty="0">
                <a:latin typeface="Courier" charset="0"/>
              </a:rPr>
              <a:t>, phone)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ru-RU" sz="600" dirty="0">
              <a:latin typeface="Courier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ru-RU" sz="2400" dirty="0">
                <a:latin typeface="Courier" charset="0"/>
              </a:rPr>
              <a:t>UPDATE Consumers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ru-RU" sz="2400" dirty="0">
                <a:latin typeface="Courier" charset="0"/>
              </a:rPr>
              <a:t>SET phone = '555-1212'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ru-RU" sz="2400" dirty="0">
                <a:latin typeface="Courier" charset="0"/>
              </a:rPr>
              <a:t>WHERE name = 'Fred';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ru-RU" sz="3600" dirty="0"/>
              <a:t>Example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ru-RU" sz="2400" dirty="0"/>
              <a:t>Make $4 the maximum price for apple.</a:t>
            </a:r>
          </a:p>
          <a:p>
            <a:pPr>
              <a:lnSpc>
                <a:spcPct val="80000"/>
              </a:lnSpc>
            </a:pPr>
            <a:r>
              <a:rPr lang="en-US" altLang="ru-RU" sz="2400" dirty="0"/>
              <a:t>Updates many tuples at once.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ru-RU" sz="2400" dirty="0">
                <a:latin typeface="Courier" charset="0"/>
              </a:rPr>
              <a:t>Sells(</a:t>
            </a:r>
            <a:r>
              <a:rPr lang="en-US" altLang="ru-RU" sz="2400" u="sng" dirty="0">
                <a:latin typeface="Courier" charset="0"/>
              </a:rPr>
              <a:t>shop</a:t>
            </a:r>
            <a:r>
              <a:rPr lang="en-US" altLang="ru-RU" sz="2400" dirty="0">
                <a:latin typeface="Courier" charset="0"/>
              </a:rPr>
              <a:t>, apple, price)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ru-RU" sz="600" dirty="0">
              <a:latin typeface="Courier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ru-RU" sz="2400" dirty="0">
                <a:latin typeface="Courier" charset="0"/>
              </a:rPr>
              <a:t>UPDATE Sells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ru-RU" sz="2400" dirty="0">
                <a:latin typeface="Courier" charset="0"/>
              </a:rPr>
              <a:t>SET price = 4.00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ru-RU" sz="2400" dirty="0">
                <a:latin typeface="Courier" charset="0"/>
              </a:rPr>
              <a:t>WHERE price &gt; 4.00;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>
            <a:extLst>
              <a:ext uri="{FF2B5EF4-FFF2-40B4-BE49-F238E27FC236}">
                <a16:creationId xmlns:a16="http://schemas.microsoft.com/office/drawing/2014/main" id="{0FBD444E-AC24-421F-A30E-5612FE8BFC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81192" y="702156"/>
            <a:ext cx="11029616" cy="833029"/>
          </a:xfrm>
        </p:spPr>
        <p:txBody>
          <a:bodyPr/>
          <a:lstStyle/>
          <a:p>
            <a:pPr algn="ctr"/>
            <a:r>
              <a:rPr lang="en-US" altLang="ru-RU" dirty="0">
                <a:solidFill>
                  <a:srgbClr val="FFC000"/>
                </a:solidFill>
              </a:rPr>
              <a:t>Defining a Database Schema</a:t>
            </a:r>
          </a:p>
        </p:txBody>
      </p:sp>
      <p:sp>
        <p:nvSpPr>
          <p:cNvPr id="272387" name="Rectangle 3">
            <a:extLst>
              <a:ext uri="{FF2B5EF4-FFF2-40B4-BE49-F238E27FC236}">
                <a16:creationId xmlns:a16="http://schemas.microsoft.com/office/drawing/2014/main" id="{A0BE54BB-A511-45F3-BD4E-CFA35CDB2F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62730" y="2164360"/>
            <a:ext cx="9319470" cy="385544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ru-RU" sz="2400" dirty="0">
                <a:latin typeface="Courier" charset="0"/>
              </a:rPr>
              <a:t>CREATE TABLE</a:t>
            </a:r>
            <a:r>
              <a:rPr lang="en-US" altLang="ru-RU" sz="2400" dirty="0"/>
              <a:t> name (list of elements).</a:t>
            </a:r>
          </a:p>
          <a:p>
            <a:pPr>
              <a:lnSpc>
                <a:spcPct val="90000"/>
              </a:lnSpc>
            </a:pPr>
            <a:r>
              <a:rPr lang="en-US" altLang="ru-RU" sz="2400" dirty="0"/>
              <a:t>Principal elements are attributes and their types, but key declarations and constraints also appear.</a:t>
            </a:r>
          </a:p>
          <a:p>
            <a:pPr>
              <a:lnSpc>
                <a:spcPct val="90000"/>
              </a:lnSpc>
            </a:pPr>
            <a:r>
              <a:rPr lang="en-US" altLang="ru-RU" sz="2400" dirty="0"/>
              <a:t>Similar </a:t>
            </a:r>
            <a:r>
              <a:rPr lang="en-US" altLang="ru-RU" sz="2400" dirty="0">
                <a:latin typeface="Courier" charset="0"/>
              </a:rPr>
              <a:t>CREATE</a:t>
            </a:r>
            <a:r>
              <a:rPr lang="en-US" altLang="ru-RU" sz="2400" dirty="0"/>
              <a:t> </a:t>
            </a:r>
            <a:r>
              <a:rPr lang="en-US" altLang="ru-RU" sz="2400" i="1" dirty="0"/>
              <a:t>X</a:t>
            </a:r>
            <a:r>
              <a:rPr lang="en-US" altLang="ru-RU" sz="2400" dirty="0"/>
              <a:t> commands for other schema elements </a:t>
            </a:r>
            <a:r>
              <a:rPr lang="en-US" altLang="ru-RU" sz="2400" i="1" dirty="0"/>
              <a:t>X</a:t>
            </a:r>
            <a:r>
              <a:rPr lang="en-US" altLang="ru-RU" sz="2400" dirty="0"/>
              <a:t>: views, indexes, assertions, triggers.</a:t>
            </a:r>
          </a:p>
          <a:p>
            <a:pPr>
              <a:lnSpc>
                <a:spcPct val="90000"/>
              </a:lnSpc>
            </a:pPr>
            <a:r>
              <a:rPr lang="en-US" altLang="ru-RU" sz="2400" dirty="0"/>
              <a:t>“</a:t>
            </a:r>
            <a:r>
              <a:rPr lang="en-US" altLang="ru-RU" sz="2400" dirty="0">
                <a:latin typeface="Courier" charset="0"/>
              </a:rPr>
              <a:t>DROP</a:t>
            </a:r>
            <a:r>
              <a:rPr lang="en-US" altLang="ru-RU" sz="2400" dirty="0"/>
              <a:t> </a:t>
            </a:r>
            <a:r>
              <a:rPr lang="en-US" altLang="ru-RU" sz="2400" i="1" dirty="0"/>
              <a:t>X</a:t>
            </a:r>
            <a:r>
              <a:rPr lang="en-US" altLang="ru-RU" sz="2400" dirty="0"/>
              <a:t> name” deletes the created element of kind </a:t>
            </a:r>
            <a:r>
              <a:rPr lang="en-US" altLang="ru-RU" sz="2400" i="1" dirty="0"/>
              <a:t>X</a:t>
            </a:r>
            <a:r>
              <a:rPr lang="en-US" altLang="ru-RU" sz="2400" dirty="0"/>
              <a:t> with that name.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ru-RU" sz="4000" dirty="0"/>
              <a:t>Example</a:t>
            </a:r>
          </a:p>
          <a:p>
            <a:pPr lvl="1">
              <a:lnSpc>
                <a:spcPct val="90000"/>
              </a:lnSpc>
              <a:buFont typeface="Zapf Dingbats" charset="2"/>
              <a:buNone/>
            </a:pPr>
            <a:r>
              <a:rPr lang="en-US" altLang="ru-RU" sz="2000" dirty="0">
                <a:latin typeface="Courier" charset="0"/>
              </a:rPr>
              <a:t> CREATE TABLE Sells (</a:t>
            </a:r>
          </a:p>
          <a:p>
            <a:pPr lvl="1">
              <a:lnSpc>
                <a:spcPct val="90000"/>
              </a:lnSpc>
              <a:buFont typeface="Zapf Dingbats" charset="2"/>
              <a:buNone/>
            </a:pPr>
            <a:r>
              <a:rPr lang="en-US" altLang="ru-RU" sz="2000" dirty="0">
                <a:latin typeface="Courier" charset="0"/>
              </a:rPr>
              <a:t>		shop CHAR(20),</a:t>
            </a:r>
          </a:p>
          <a:p>
            <a:pPr lvl="1">
              <a:lnSpc>
                <a:spcPct val="90000"/>
              </a:lnSpc>
              <a:buFont typeface="Zapf Dingbats" charset="2"/>
              <a:buNone/>
            </a:pPr>
            <a:r>
              <a:rPr lang="en-US" altLang="ru-RU" sz="2000" dirty="0">
                <a:latin typeface="Courier" charset="0"/>
              </a:rPr>
              <a:t>		name VARCHAR(20),</a:t>
            </a:r>
          </a:p>
          <a:p>
            <a:pPr lvl="1">
              <a:lnSpc>
                <a:spcPct val="90000"/>
              </a:lnSpc>
              <a:buFont typeface="Zapf Dingbats" charset="2"/>
              <a:buNone/>
            </a:pPr>
            <a:r>
              <a:rPr lang="en-US" altLang="ru-RU" sz="2000" dirty="0">
                <a:latin typeface="Courier" charset="0"/>
              </a:rPr>
              <a:t>		price REAL</a:t>
            </a:r>
          </a:p>
          <a:p>
            <a:pPr lvl="1">
              <a:lnSpc>
                <a:spcPct val="90000"/>
              </a:lnSpc>
              <a:buFont typeface="Zapf Dingbats" charset="2"/>
              <a:buNone/>
            </a:pPr>
            <a:r>
              <a:rPr lang="en-US" altLang="ru-RU" sz="2000" dirty="0">
                <a:latin typeface="Courier" charset="0"/>
              </a:rPr>
              <a:t> );</a:t>
            </a:r>
          </a:p>
          <a:p>
            <a:pPr lvl="1">
              <a:lnSpc>
                <a:spcPct val="90000"/>
              </a:lnSpc>
              <a:buFont typeface="Zapf Dingbats" charset="2"/>
              <a:buNone/>
            </a:pPr>
            <a:endParaRPr lang="en-US" altLang="ru-RU" sz="700" dirty="0"/>
          </a:p>
          <a:p>
            <a:pPr lvl="1">
              <a:lnSpc>
                <a:spcPct val="90000"/>
              </a:lnSpc>
              <a:buFont typeface="Zapf Dingbats" charset="2"/>
              <a:buNone/>
            </a:pPr>
            <a:r>
              <a:rPr lang="en-US" altLang="ru-RU" sz="2000" dirty="0">
                <a:latin typeface="Courier" charset="0"/>
              </a:rPr>
              <a:t> DROP TABLE Sells;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0" name="Rectangle 2">
            <a:extLst>
              <a:ext uri="{FF2B5EF4-FFF2-40B4-BE49-F238E27FC236}">
                <a16:creationId xmlns:a16="http://schemas.microsoft.com/office/drawing/2014/main" id="{8541759D-ED28-4176-90D5-E34E03CA42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81192" y="702156"/>
            <a:ext cx="11029616" cy="791084"/>
          </a:xfrm>
        </p:spPr>
        <p:txBody>
          <a:bodyPr/>
          <a:lstStyle/>
          <a:p>
            <a:pPr algn="ctr"/>
            <a:r>
              <a:rPr lang="en-US" altLang="ru-RU" dirty="0">
                <a:solidFill>
                  <a:srgbClr val="FFC000"/>
                </a:solidFill>
              </a:rPr>
              <a:t> Types</a:t>
            </a:r>
          </a:p>
        </p:txBody>
      </p:sp>
      <p:sp>
        <p:nvSpPr>
          <p:cNvPr id="273411" name="Rectangle 3">
            <a:extLst>
              <a:ext uri="{FF2B5EF4-FFF2-40B4-BE49-F238E27FC236}">
                <a16:creationId xmlns:a16="http://schemas.microsoft.com/office/drawing/2014/main" id="{5AE28DF2-1C22-46C7-8E7C-E3C9E39156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81192" y="2180497"/>
            <a:ext cx="11029616" cy="2659952"/>
          </a:xfrm>
        </p:spPr>
        <p:txBody>
          <a:bodyPr/>
          <a:lstStyle/>
          <a:p>
            <a:pPr marL="533400" indent="-533400"/>
            <a:r>
              <a:rPr lang="en-US" altLang="ru-RU" dirty="0">
                <a:latin typeface="Courier" charset="0"/>
              </a:rPr>
              <a:t>INT</a:t>
            </a:r>
            <a:r>
              <a:rPr lang="en-US" altLang="ru-RU" dirty="0"/>
              <a:t> or </a:t>
            </a:r>
            <a:r>
              <a:rPr lang="en-US" altLang="ru-RU" dirty="0">
                <a:latin typeface="Courier" charset="0"/>
              </a:rPr>
              <a:t>INTEGER</a:t>
            </a:r>
            <a:r>
              <a:rPr lang="en-US" altLang="ru-RU" dirty="0"/>
              <a:t>.</a:t>
            </a:r>
          </a:p>
          <a:p>
            <a:pPr marL="533400" indent="-533400"/>
            <a:r>
              <a:rPr lang="en-US" altLang="ru-RU" dirty="0">
                <a:latin typeface="Courier" charset="0"/>
              </a:rPr>
              <a:t>REAL</a:t>
            </a:r>
            <a:r>
              <a:rPr lang="en-US" altLang="ru-RU" dirty="0"/>
              <a:t> or </a:t>
            </a:r>
            <a:r>
              <a:rPr lang="en-US" altLang="ru-RU" dirty="0">
                <a:latin typeface="Courier" charset="0"/>
              </a:rPr>
              <a:t>FLOAT</a:t>
            </a:r>
            <a:r>
              <a:rPr lang="en-US" altLang="ru-RU" dirty="0"/>
              <a:t>.</a:t>
            </a:r>
          </a:p>
          <a:p>
            <a:pPr marL="533400" indent="-533400"/>
            <a:r>
              <a:rPr lang="en-US" altLang="ru-RU" dirty="0">
                <a:latin typeface="Courier" charset="0"/>
              </a:rPr>
              <a:t>CHAR(</a:t>
            </a:r>
            <a:r>
              <a:rPr lang="en-US" altLang="ru-RU" i="1" dirty="0"/>
              <a:t>n</a:t>
            </a:r>
            <a:r>
              <a:rPr lang="en-US" altLang="ru-RU" dirty="0">
                <a:latin typeface="Courier" charset="0"/>
              </a:rPr>
              <a:t>)</a:t>
            </a:r>
            <a:r>
              <a:rPr lang="en-US" altLang="ru-RU" dirty="0"/>
              <a:t> = fixed length character string, padded with “pad characters.”</a:t>
            </a:r>
          </a:p>
          <a:p>
            <a:pPr marL="533400" indent="-533400"/>
            <a:r>
              <a:rPr lang="en-US" altLang="ru-RU" dirty="0">
                <a:latin typeface="Courier" charset="0"/>
              </a:rPr>
              <a:t>VARCHAR</a:t>
            </a:r>
            <a:r>
              <a:rPr lang="en-US" altLang="ru-RU" dirty="0"/>
              <a:t>(</a:t>
            </a:r>
            <a:r>
              <a:rPr lang="en-US" altLang="ru-RU" i="1" dirty="0"/>
              <a:t>n</a:t>
            </a:r>
            <a:r>
              <a:rPr lang="en-US" altLang="ru-RU" dirty="0">
                <a:latin typeface="Courier" charset="0"/>
              </a:rPr>
              <a:t>)</a:t>
            </a:r>
            <a:r>
              <a:rPr lang="en-US" altLang="ru-RU" dirty="0"/>
              <a:t> = variable-length strings up to </a:t>
            </a:r>
            <a:r>
              <a:rPr lang="en-US" altLang="ru-RU" i="1" dirty="0"/>
              <a:t>n</a:t>
            </a:r>
            <a:r>
              <a:rPr lang="en-US" altLang="ru-RU" dirty="0"/>
              <a:t> characters.</a:t>
            </a:r>
          </a:p>
          <a:p>
            <a:pPr marL="914400" lvl="1" indent="-457200"/>
            <a:r>
              <a:rPr lang="en-US" altLang="ru-RU" dirty="0"/>
              <a:t>Oracle uses </a:t>
            </a:r>
            <a:r>
              <a:rPr lang="en-US" altLang="ru-RU" dirty="0">
                <a:latin typeface="Courier" charset="0"/>
              </a:rPr>
              <a:t>VARCHAR2</a:t>
            </a:r>
            <a:r>
              <a:rPr lang="en-US" altLang="ru-RU" dirty="0"/>
              <a:t>(</a:t>
            </a:r>
            <a:r>
              <a:rPr lang="en-US" altLang="ru-RU" i="1" dirty="0"/>
              <a:t>n</a:t>
            </a:r>
            <a:r>
              <a:rPr lang="en-US" altLang="ru-RU" dirty="0">
                <a:latin typeface="Courier" charset="0"/>
              </a:rPr>
              <a:t>)</a:t>
            </a:r>
            <a:r>
              <a:rPr lang="en-US" altLang="ru-RU" dirty="0"/>
              <a:t> as well. PostgreSQL uses </a:t>
            </a:r>
            <a:r>
              <a:rPr lang="en-US" altLang="ru-RU" dirty="0">
                <a:latin typeface="Courier" charset="0"/>
              </a:rPr>
              <a:t>VARCHAR</a:t>
            </a:r>
            <a:r>
              <a:rPr lang="en-US" altLang="ru-RU" dirty="0"/>
              <a:t> and does not support </a:t>
            </a:r>
            <a:r>
              <a:rPr lang="en-US" altLang="ru-RU" dirty="0">
                <a:latin typeface="Courier" charset="0"/>
              </a:rPr>
              <a:t>VARCHAR2</a:t>
            </a:r>
            <a:r>
              <a:rPr lang="en-US" altLang="ru-RU" dirty="0"/>
              <a:t>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2">
            <a:extLst>
              <a:ext uri="{FF2B5EF4-FFF2-40B4-BE49-F238E27FC236}">
                <a16:creationId xmlns:a16="http://schemas.microsoft.com/office/drawing/2014/main" id="{EDDD22D5-18F9-4187-BE56-79A2343C52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05343" y="780175"/>
            <a:ext cx="10310070" cy="771787"/>
          </a:xfrm>
        </p:spPr>
        <p:txBody>
          <a:bodyPr/>
          <a:lstStyle/>
          <a:p>
            <a:pPr algn="ctr"/>
            <a:r>
              <a:rPr lang="en-US" altLang="ru-RU" dirty="0">
                <a:solidFill>
                  <a:srgbClr val="FFC000"/>
                </a:solidFill>
              </a:rPr>
              <a:t>TYPES</a:t>
            </a:r>
            <a:endParaRPr lang="ru-RU" altLang="ru-RU" dirty="0">
              <a:solidFill>
                <a:srgbClr val="FFC000"/>
              </a:solidFill>
            </a:endParaRPr>
          </a:p>
        </p:txBody>
      </p:sp>
      <p:sp>
        <p:nvSpPr>
          <p:cNvPr id="274435" name="Rectangle 3">
            <a:extLst>
              <a:ext uri="{FF2B5EF4-FFF2-40B4-BE49-F238E27FC236}">
                <a16:creationId xmlns:a16="http://schemas.microsoft.com/office/drawing/2014/main" id="{AD8B985B-8052-42C5-AD22-F8CC7CF608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54341" y="2013358"/>
            <a:ext cx="9785059" cy="4311242"/>
          </a:xfrm>
        </p:spPr>
        <p:txBody>
          <a:bodyPr>
            <a:normAutofit lnSpcReduction="10000"/>
          </a:bodyPr>
          <a:lstStyle/>
          <a:p>
            <a:pPr marL="609600" indent="-609600">
              <a:lnSpc>
                <a:spcPct val="90000"/>
              </a:lnSpc>
            </a:pPr>
            <a:r>
              <a:rPr lang="en-US" altLang="ru-RU" sz="2800" dirty="0">
                <a:latin typeface="Courier" charset="0"/>
              </a:rPr>
              <a:t>NUMERIC(</a:t>
            </a:r>
            <a:r>
              <a:rPr lang="en-US" altLang="ru-RU" sz="2800" i="1" dirty="0"/>
              <a:t>precision, decimal</a:t>
            </a:r>
            <a:r>
              <a:rPr lang="en-US" altLang="ru-RU" sz="2800" dirty="0">
                <a:latin typeface="Courier" charset="0"/>
              </a:rPr>
              <a:t>)</a:t>
            </a:r>
            <a:r>
              <a:rPr lang="en-US" altLang="ru-RU" sz="2800" dirty="0"/>
              <a:t> is a number with </a:t>
            </a:r>
            <a:r>
              <a:rPr lang="en-US" altLang="ru-RU" sz="2800" i="1" dirty="0"/>
              <a:t>precision</a:t>
            </a:r>
            <a:r>
              <a:rPr lang="en-US" altLang="ru-RU" sz="2800" dirty="0"/>
              <a:t> digits with the decimal point </a:t>
            </a:r>
            <a:r>
              <a:rPr lang="en-US" altLang="ru-RU" sz="2800" i="1" dirty="0"/>
              <a:t>decimal</a:t>
            </a:r>
            <a:r>
              <a:rPr lang="en-US" altLang="ru-RU" sz="2800" dirty="0"/>
              <a:t> digits from the right. </a:t>
            </a:r>
            <a:r>
              <a:rPr lang="en-US" altLang="ru-RU" sz="2800" dirty="0">
                <a:latin typeface="Courier" charset="0"/>
              </a:rPr>
              <a:t>NUMERIC(10,2)</a:t>
            </a:r>
            <a:r>
              <a:rPr lang="en-US" altLang="ru-RU" sz="2800" dirty="0"/>
              <a:t> can store ±99,999,999.99</a:t>
            </a:r>
          </a:p>
          <a:p>
            <a:pPr marL="609600" indent="-609600">
              <a:lnSpc>
                <a:spcPct val="90000"/>
              </a:lnSpc>
            </a:pPr>
            <a:r>
              <a:rPr lang="en-US" altLang="ru-RU" sz="2800" dirty="0">
                <a:latin typeface="Courier" charset="0"/>
              </a:rPr>
              <a:t>DATE</a:t>
            </a:r>
            <a:r>
              <a:rPr lang="en-US" altLang="ru-RU" sz="2800" dirty="0"/>
              <a:t>.  SQL form is </a:t>
            </a:r>
            <a:r>
              <a:rPr lang="en-US" altLang="ru-RU" sz="2800" dirty="0">
                <a:latin typeface="Courier" charset="0"/>
              </a:rPr>
              <a:t>DATE '</a:t>
            </a:r>
            <a:r>
              <a:rPr lang="en-US" altLang="ru-RU" sz="2800" dirty="0" err="1">
                <a:latin typeface="Courier" charset="0"/>
              </a:rPr>
              <a:t>yyyy</a:t>
            </a:r>
            <a:r>
              <a:rPr lang="en-US" altLang="ru-RU" sz="2800" dirty="0">
                <a:latin typeface="Courier" charset="0"/>
              </a:rPr>
              <a:t>-mm-dd'</a:t>
            </a:r>
            <a:endParaRPr lang="en-US" altLang="ru-RU" sz="2800" dirty="0"/>
          </a:p>
          <a:p>
            <a:pPr marL="990600" lvl="1" indent="-533400">
              <a:lnSpc>
                <a:spcPct val="90000"/>
              </a:lnSpc>
              <a:buFont typeface="Times" panose="02020603050405020304" pitchFamily="18" charset="0"/>
              <a:buChar char="•"/>
            </a:pPr>
            <a:r>
              <a:rPr lang="en-US" altLang="ru-RU" sz="2400" dirty="0"/>
              <a:t>PostgreSQL follows the standard.  Oracle uses a different format.</a:t>
            </a:r>
          </a:p>
          <a:p>
            <a:pPr marL="609600" indent="-609600">
              <a:lnSpc>
                <a:spcPct val="90000"/>
              </a:lnSpc>
            </a:pPr>
            <a:r>
              <a:rPr lang="en-US" altLang="ru-RU" sz="2800" dirty="0">
                <a:latin typeface="Courier" charset="0"/>
              </a:rPr>
              <a:t>TIME</a:t>
            </a:r>
            <a:r>
              <a:rPr lang="en-US" altLang="ru-RU" sz="2800" dirty="0"/>
              <a:t>. Form is </a:t>
            </a:r>
            <a:r>
              <a:rPr lang="en-US" altLang="ru-RU" sz="2800" dirty="0">
                <a:latin typeface="Courier" charset="0"/>
              </a:rPr>
              <a:t>TIME '</a:t>
            </a:r>
            <a:r>
              <a:rPr lang="en-US" altLang="ru-RU" sz="2800" dirty="0" err="1">
                <a:latin typeface="Courier" charset="0"/>
              </a:rPr>
              <a:t>hh:mm:ss</a:t>
            </a:r>
            <a:r>
              <a:rPr lang="en-US" altLang="ru-RU" sz="2800" dirty="0">
                <a:latin typeface="Courier" charset="0"/>
              </a:rPr>
              <a:t>[.ss…]</a:t>
            </a:r>
            <a:r>
              <a:rPr lang="en-US" altLang="ru-RU" sz="2800" dirty="0"/>
              <a:t>' in SQL.</a:t>
            </a:r>
          </a:p>
          <a:p>
            <a:pPr marL="609600" indent="-609600">
              <a:lnSpc>
                <a:spcPct val="90000"/>
              </a:lnSpc>
            </a:pPr>
            <a:r>
              <a:rPr lang="en-US" altLang="ru-RU" sz="2800" dirty="0">
                <a:latin typeface="Courier" charset="0"/>
              </a:rPr>
              <a:t>DATETIME</a:t>
            </a:r>
            <a:r>
              <a:rPr lang="en-US" altLang="ru-RU" sz="2800" dirty="0"/>
              <a:t> or </a:t>
            </a:r>
            <a:r>
              <a:rPr lang="en-US" altLang="ru-RU" sz="2800" dirty="0">
                <a:latin typeface="Courier" charset="0"/>
              </a:rPr>
              <a:t>TIMESTAMP</a:t>
            </a:r>
            <a:r>
              <a:rPr lang="en-US" altLang="ru-RU" sz="2800" dirty="0"/>
              <a:t>. Form is </a:t>
            </a:r>
            <a:r>
              <a:rPr lang="en-US" altLang="ru-RU" sz="2800" dirty="0">
                <a:latin typeface="Courier" charset="0"/>
              </a:rPr>
              <a:t>TIMESTAMP '</a:t>
            </a:r>
            <a:r>
              <a:rPr lang="en-US" altLang="ru-RU" sz="2800" dirty="0" err="1">
                <a:latin typeface="Courier" charset="0"/>
              </a:rPr>
              <a:t>yyyy</a:t>
            </a:r>
            <a:r>
              <a:rPr lang="en-US" altLang="ru-RU" sz="2800" dirty="0">
                <a:latin typeface="Courier" charset="0"/>
              </a:rPr>
              <a:t>-mm-dd </a:t>
            </a:r>
            <a:r>
              <a:rPr lang="en-US" altLang="ru-RU" sz="2800" dirty="0" err="1">
                <a:latin typeface="Courier" charset="0"/>
              </a:rPr>
              <a:t>hh:mm:ss</a:t>
            </a:r>
            <a:r>
              <a:rPr lang="en-US" altLang="ru-RU" sz="2800" dirty="0">
                <a:latin typeface="Courier" charset="0"/>
              </a:rPr>
              <a:t>[.ss…]</a:t>
            </a:r>
            <a:r>
              <a:rPr lang="en-US" altLang="ru-RU" sz="2800" dirty="0"/>
              <a:t>' in SQL.</a:t>
            </a:r>
          </a:p>
          <a:p>
            <a:pPr marL="609600" indent="-609600">
              <a:lnSpc>
                <a:spcPct val="90000"/>
              </a:lnSpc>
            </a:pPr>
            <a:r>
              <a:rPr lang="en-US" altLang="ru-RU" sz="2800" dirty="0">
                <a:latin typeface="Courier" charset="0"/>
              </a:rPr>
              <a:t>INTERVAL</a:t>
            </a:r>
            <a:r>
              <a:rPr lang="en-US" altLang="ru-RU" sz="2800" dirty="0"/>
              <a:t>. Form is </a:t>
            </a:r>
            <a:r>
              <a:rPr lang="en-US" altLang="ru-RU" sz="2800" dirty="0">
                <a:latin typeface="Courier" charset="0"/>
              </a:rPr>
              <a:t>INTERVAL </a:t>
            </a:r>
            <a:r>
              <a:rPr lang="en-US" altLang="ru-RU" sz="2800" dirty="0"/>
              <a:t>'</a:t>
            </a:r>
            <a:r>
              <a:rPr lang="en-US" altLang="ru-RU" sz="2800" dirty="0">
                <a:latin typeface="Courier" charset="0"/>
              </a:rPr>
              <a:t>n </a:t>
            </a:r>
            <a:r>
              <a:rPr lang="en-US" altLang="ru-RU" sz="2800" i="1" dirty="0"/>
              <a:t>period</a:t>
            </a:r>
            <a:r>
              <a:rPr lang="en-US" altLang="ru-RU" sz="2800" dirty="0"/>
              <a:t>' in PostgreSQL.  </a:t>
            </a:r>
            <a:r>
              <a:rPr lang="en-US" altLang="ru-RU" sz="2800" i="1" dirty="0"/>
              <a:t>Period</a:t>
            </a:r>
            <a:r>
              <a:rPr lang="en-US" altLang="ru-RU" sz="2800" dirty="0"/>
              <a:t> is </a:t>
            </a:r>
            <a:r>
              <a:rPr lang="en-US" altLang="ru-RU" sz="2800" dirty="0">
                <a:latin typeface="Courier" charset="0"/>
              </a:rPr>
              <a:t>month</a:t>
            </a:r>
            <a:r>
              <a:rPr lang="en-US" altLang="ru-RU" sz="2800" dirty="0"/>
              <a:t>, </a:t>
            </a:r>
            <a:r>
              <a:rPr lang="en-US" altLang="ru-RU" sz="2800" dirty="0">
                <a:latin typeface="Courier" charset="0"/>
              </a:rPr>
              <a:t>days</a:t>
            </a:r>
            <a:r>
              <a:rPr lang="en-US" altLang="ru-RU" sz="2800" dirty="0"/>
              <a:t>, </a:t>
            </a:r>
            <a:r>
              <a:rPr lang="en-US" altLang="ru-RU" sz="2800" dirty="0">
                <a:latin typeface="Courier" charset="0"/>
              </a:rPr>
              <a:t>year</a:t>
            </a:r>
            <a:r>
              <a:rPr lang="en-US" altLang="ru-RU" sz="2800" dirty="0"/>
              <a:t>, etc.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Дивиденд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366658"/>
      </a:accent1>
      <a:accent2>
        <a:srgbClr val="8CB64A"/>
      </a:accent2>
      <a:accent3>
        <a:srgbClr val="88D5A9"/>
      </a:accent3>
      <a:accent4>
        <a:srgbClr val="969FA7"/>
      </a:accent4>
      <a:accent5>
        <a:srgbClr val="E8A844"/>
      </a:accent5>
      <a:accent6>
        <a:srgbClr val="A1561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4BEC0EAF-CF86-4D49-B83B-56CC62D3CFF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Дивиденд</Template>
  <TotalTime>43</TotalTime>
  <Words>1218</Words>
  <Application>Microsoft Office PowerPoint</Application>
  <PresentationFormat>Широкоэкранный</PresentationFormat>
  <Paragraphs>193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6" baseType="lpstr">
      <vt:lpstr>Corbel</vt:lpstr>
      <vt:lpstr>Courier</vt:lpstr>
      <vt:lpstr>Gill Sans MT</vt:lpstr>
      <vt:lpstr>Times</vt:lpstr>
      <vt:lpstr>Wingdings 2</vt:lpstr>
      <vt:lpstr>Zapf Dingbats</vt:lpstr>
      <vt:lpstr>Дивиденд</vt:lpstr>
      <vt:lpstr>The lecture 5</vt:lpstr>
      <vt:lpstr>DB Modifications</vt:lpstr>
      <vt:lpstr>Insertion of the Result of a Query</vt:lpstr>
      <vt:lpstr>Deletion</vt:lpstr>
      <vt:lpstr>Example</vt:lpstr>
      <vt:lpstr>Updates</vt:lpstr>
      <vt:lpstr>Defining a Database Schema</vt:lpstr>
      <vt:lpstr> Types</vt:lpstr>
      <vt:lpstr>TYPES</vt:lpstr>
      <vt:lpstr> Declaring Keys</vt:lpstr>
      <vt:lpstr> Declaring Keys</vt:lpstr>
      <vt:lpstr> Example</vt:lpstr>
      <vt:lpstr> Example</vt:lpstr>
      <vt:lpstr> Other Properties You Can Give to Attributes</vt:lpstr>
      <vt:lpstr>Other Properties You Can Give to Attributes</vt:lpstr>
      <vt:lpstr>Interesting Defaults</vt:lpstr>
      <vt:lpstr>Changing Columns</vt:lpstr>
      <vt:lpstr> Views</vt:lpstr>
      <vt:lpstr> Example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lecture 5</dc:title>
  <dc:creator>Карюкин Владислав</dc:creator>
  <cp:lastModifiedBy>Карюкин Владислав</cp:lastModifiedBy>
  <cp:revision>4</cp:revision>
  <dcterms:created xsi:type="dcterms:W3CDTF">2021-01-10T15:00:37Z</dcterms:created>
  <dcterms:modified xsi:type="dcterms:W3CDTF">2021-01-10T15:43:38Z</dcterms:modified>
</cp:coreProperties>
</file>